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330" r:id="rId3"/>
    <p:sldId id="333" r:id="rId4"/>
    <p:sldId id="334" r:id="rId5"/>
    <p:sldId id="335" r:id="rId6"/>
    <p:sldId id="336" r:id="rId7"/>
    <p:sldId id="337" r:id="rId8"/>
    <p:sldId id="338" r:id="rId9"/>
    <p:sldId id="331" r:id="rId10"/>
    <p:sldId id="339" r:id="rId11"/>
    <p:sldId id="340" r:id="rId12"/>
    <p:sldId id="341" r:id="rId13"/>
  </p:sldIdLst>
  <p:sldSz cx="16256000" cy="9144000"/>
  <p:notesSz cx="9926638" cy="6797675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/>
    <p:restoredTop sz="94698"/>
  </p:normalViewPr>
  <p:slideViewPr>
    <p:cSldViewPr>
      <p:cViewPr varScale="1">
        <p:scale>
          <a:sx n="53" d="100"/>
          <a:sy n="53" d="100"/>
        </p:scale>
        <p:origin x="864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 sz="3600"/>
            </a:pPr>
            <a:r>
              <a:rPr lang="ru-RU" sz="3600" dirty="0"/>
              <a:t>суммы </a:t>
            </a:r>
            <a:r>
              <a:rPr lang="ru-RU" sz="3600" dirty="0" smtClean="0"/>
              <a:t>расходов </a:t>
            </a:r>
            <a:r>
              <a:rPr lang="ru-RU" sz="3600" dirty="0"/>
              <a:t>(млн. руб.)</a:t>
            </a: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суммы расходов                    (млн. руб.)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2022 г</c:v>
                </c:pt>
                <c:pt idx="1">
                  <c:v>2023 г</c:v>
                </c:pt>
                <c:pt idx="2">
                  <c:v>2024 г</c:v>
                </c:pt>
                <c:pt idx="3">
                  <c:v>2025 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64.599999999999994</c:v>
                </c:pt>
                <c:pt idx="1">
                  <c:v>74.3</c:v>
                </c:pt>
                <c:pt idx="2">
                  <c:v>102.8</c:v>
                </c:pt>
                <c:pt idx="3">
                  <c:v>78.8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2022 г</c:v>
                </c:pt>
                <c:pt idx="1">
                  <c:v>2023 г</c:v>
                </c:pt>
                <c:pt idx="2">
                  <c:v>2024 г</c:v>
                </c:pt>
                <c:pt idx="3">
                  <c:v>2025 г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3">
                  <c:v>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0852176"/>
        <c:axId val="230860752"/>
        <c:axId val="0"/>
      </c:bar3DChart>
      <c:catAx>
        <c:axId val="230852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ru-RU"/>
          </a:p>
        </c:txPr>
        <c:crossAx val="230860752"/>
        <c:crosses val="autoZero"/>
        <c:auto val="1"/>
        <c:lblAlgn val="ctr"/>
        <c:lblOffset val="100"/>
        <c:noMultiLvlLbl val="0"/>
      </c:catAx>
      <c:valAx>
        <c:axId val="230860752"/>
        <c:scaling>
          <c:orientation val="minMax"/>
          <c:min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08521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220" cy="339884"/>
          </a:xfrm>
          <a:prstGeom prst="rect">
            <a:avLst/>
          </a:prstGeom>
        </p:spPr>
        <p:txBody>
          <a:bodyPr vert="horz" lIns="60197" tIns="30099" rIns="60197" bIns="30099" rtlCol="0"/>
          <a:lstStyle>
            <a:lvl1pPr algn="l">
              <a:defRPr sz="8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511" y="0"/>
            <a:ext cx="4302189" cy="339884"/>
          </a:xfrm>
          <a:prstGeom prst="rect">
            <a:avLst/>
          </a:prstGeom>
        </p:spPr>
        <p:txBody>
          <a:bodyPr vert="horz" lIns="60197" tIns="30099" rIns="60197" bIns="30099" rtlCol="0"/>
          <a:lstStyle>
            <a:lvl1pPr algn="r">
              <a:defRPr sz="800"/>
            </a:lvl1pPr>
          </a:lstStyle>
          <a:p>
            <a:fld id="{82816420-707F-472C-97B0-68EADFF664FE}" type="datetimeFigureOut">
              <a:rPr lang="ru-RU" smtClean="0"/>
              <a:pPr/>
              <a:t>23.03.2025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0197" tIns="30099" rIns="60197" bIns="3009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4" y="3228895"/>
            <a:ext cx="7941310" cy="3058954"/>
          </a:xfrm>
          <a:prstGeom prst="rect">
            <a:avLst/>
          </a:prstGeom>
        </p:spPr>
        <p:txBody>
          <a:bodyPr vert="horz" lIns="60197" tIns="30099" rIns="60197" bIns="3009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220" cy="339884"/>
          </a:xfrm>
          <a:prstGeom prst="rect">
            <a:avLst/>
          </a:prstGeom>
        </p:spPr>
        <p:txBody>
          <a:bodyPr vert="horz" lIns="60197" tIns="30099" rIns="60197" bIns="30099" rtlCol="0" anchor="b"/>
          <a:lstStyle>
            <a:lvl1pPr algn="l">
              <a:defRPr sz="8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511" y="6456612"/>
            <a:ext cx="4302189" cy="339884"/>
          </a:xfrm>
          <a:prstGeom prst="rect">
            <a:avLst/>
          </a:prstGeom>
        </p:spPr>
        <p:txBody>
          <a:bodyPr vert="horz" lIns="60197" tIns="30099" rIns="60197" bIns="30099" rtlCol="0" anchor="b"/>
          <a:lstStyle>
            <a:lvl1pPr algn="r">
              <a:defRPr sz="800"/>
            </a:lvl1pPr>
          </a:lstStyle>
          <a:p>
            <a:fld id="{700AE35B-A2B6-4BAB-AC47-6852DFE5E8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362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EF0E0-F20D-45A9-8969-790B3C37B44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868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EF0E0-F20D-45A9-8969-790B3C37B449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868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567543" y="3387449"/>
            <a:ext cx="7120912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0" i="0">
                <a:solidFill>
                  <a:srgbClr val="594F8C"/>
                </a:solidFill>
                <a:latin typeface="Calibri-Light"/>
                <a:cs typeface="Calibri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12800" y="8503920"/>
            <a:ext cx="3738880" cy="276999"/>
          </a:xfrm>
        </p:spPr>
        <p:txBody>
          <a:bodyPr/>
          <a:lstStyle/>
          <a:p>
            <a:fld id="{A085D62C-E7E9-4775-AA81-9F53CE69D303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23.03.2025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527040" y="8503920"/>
            <a:ext cx="5201920" cy="276999"/>
          </a:xfrm>
        </p:spPr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704320" y="8503920"/>
            <a:ext cx="3738880" cy="276999"/>
          </a:xfrm>
        </p:spPr>
        <p:txBody>
          <a:bodyPr/>
          <a:lstStyle/>
          <a:p>
            <a:fld id="{19EDA77E-F124-4FAD-A802-FBFC41879C8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366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99390" y="577124"/>
            <a:ext cx="12657218" cy="65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2299" y="2256637"/>
            <a:ext cx="8739505" cy="4930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4.png"/><Relationship Id="rId7" Type="http://schemas.openxmlformats.org/officeDocument/2006/relationships/image" Target="../media/image15.png"/><Relationship Id="rId12" Type="http://schemas.openxmlformats.org/officeDocument/2006/relationships/image" Target="../media/image2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11" Type="http://schemas.openxmlformats.org/officeDocument/2006/relationships/image" Target="../media/image1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hyperlink" Target="https://sfr.gov.ru/branches/bryansk/info/~0/8941" TargetMode="External"/><Relationship Id="rId3" Type="http://schemas.openxmlformats.org/officeDocument/2006/relationships/image" Target="../media/image13.png"/><Relationship Id="rId7" Type="http://schemas.openxmlformats.org/officeDocument/2006/relationships/image" Target="../media/image14.png"/><Relationship Id="rId12" Type="http://schemas.openxmlformats.org/officeDocument/2006/relationships/image" Target="../media/image17.png"/><Relationship Id="rId2" Type="http://schemas.openxmlformats.org/officeDocument/2006/relationships/hyperlink" Target="https://www.gosuslugi.ru/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16.png"/><Relationship Id="rId14" Type="http://schemas.openxmlformats.org/officeDocument/2006/relationships/hyperlink" Target="https://t.me/+O2ASQjRwolBjZmEy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hyperlink" Target="https://sfr.gov.ru/employers/predupreditelnye_mery_po_sokrashcheniyu_proizvodstvennogo_travmatizma/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3.png"/><Relationship Id="rId7" Type="http://schemas.openxmlformats.org/officeDocument/2006/relationships/image" Target="../media/image14.png"/><Relationship Id="rId12" Type="http://schemas.openxmlformats.org/officeDocument/2006/relationships/image" Target="../media/image17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18.jpeg"/><Relationship Id="rId3" Type="http://schemas.openxmlformats.org/officeDocument/2006/relationships/image" Target="../media/image4.png"/><Relationship Id="rId7" Type="http://schemas.openxmlformats.org/officeDocument/2006/relationships/image" Target="../media/image15.png"/><Relationship Id="rId12" Type="http://schemas.openxmlformats.org/officeDocument/2006/relationships/hyperlink" Target="http://a3.sphotos.ak.fbcdn.net/hphotos-ak-snc6/253763_131302330283380_100002108411435_239134_2382475_n.jpg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11" Type="http://schemas.openxmlformats.org/officeDocument/2006/relationships/image" Target="../media/image1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4.png"/><Relationship Id="rId7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11" Type="http://schemas.openxmlformats.org/officeDocument/2006/relationships/image" Target="../media/image1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4.png"/><Relationship Id="rId7" Type="http://schemas.openxmlformats.org/officeDocument/2006/relationships/image" Target="../media/image15.png"/><Relationship Id="rId12" Type="http://schemas.openxmlformats.org/officeDocument/2006/relationships/image" Target="../media/image1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11" Type="http://schemas.openxmlformats.org/officeDocument/2006/relationships/image" Target="../media/image1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4.png"/><Relationship Id="rId7" Type="http://schemas.openxmlformats.org/officeDocument/2006/relationships/image" Target="../media/image15.png"/><Relationship Id="rId12" Type="http://schemas.openxmlformats.org/officeDocument/2006/relationships/image" Target="../media/image20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11" Type="http://schemas.openxmlformats.org/officeDocument/2006/relationships/image" Target="../media/image1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4.png"/><Relationship Id="rId7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11" Type="http://schemas.openxmlformats.org/officeDocument/2006/relationships/image" Target="../media/image1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1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F70FF60C-7341-964B-8440-4C1F2C70E6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92" y="228600"/>
            <a:ext cx="15968014" cy="8771965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11956199" y="7318679"/>
            <a:ext cx="570865" cy="275590"/>
          </a:xfrm>
          <a:custGeom>
            <a:avLst/>
            <a:gdLst/>
            <a:ahLst/>
            <a:cxnLst/>
            <a:rect l="l" t="t" r="r" b="b"/>
            <a:pathLst>
              <a:path w="570865" h="275590">
                <a:moveTo>
                  <a:pt x="244627" y="41859"/>
                </a:moveTo>
                <a:lnTo>
                  <a:pt x="224129" y="23660"/>
                </a:lnTo>
                <a:lnTo>
                  <a:pt x="199872" y="10566"/>
                </a:lnTo>
                <a:lnTo>
                  <a:pt x="172466" y="2654"/>
                </a:lnTo>
                <a:lnTo>
                  <a:pt x="142443" y="0"/>
                </a:lnTo>
                <a:lnTo>
                  <a:pt x="96227" y="6680"/>
                </a:lnTo>
                <a:lnTo>
                  <a:pt x="56984" y="25514"/>
                </a:lnTo>
                <a:lnTo>
                  <a:pt x="26593" y="54775"/>
                </a:lnTo>
                <a:lnTo>
                  <a:pt x="6972" y="92684"/>
                </a:lnTo>
                <a:lnTo>
                  <a:pt x="0" y="137490"/>
                </a:lnTo>
                <a:lnTo>
                  <a:pt x="6959" y="182333"/>
                </a:lnTo>
                <a:lnTo>
                  <a:pt x="26568" y="220256"/>
                </a:lnTo>
                <a:lnTo>
                  <a:pt x="56908" y="249516"/>
                </a:lnTo>
                <a:lnTo>
                  <a:pt x="96050" y="268351"/>
                </a:lnTo>
                <a:lnTo>
                  <a:pt x="142100" y="275018"/>
                </a:lnTo>
                <a:lnTo>
                  <a:pt x="172313" y="272300"/>
                </a:lnTo>
                <a:lnTo>
                  <a:pt x="199834" y="264248"/>
                </a:lnTo>
                <a:lnTo>
                  <a:pt x="224116" y="251015"/>
                </a:lnTo>
                <a:lnTo>
                  <a:pt x="244627" y="232740"/>
                </a:lnTo>
                <a:lnTo>
                  <a:pt x="219684" y="208546"/>
                </a:lnTo>
                <a:lnTo>
                  <a:pt x="203250" y="222821"/>
                </a:lnTo>
                <a:lnTo>
                  <a:pt x="185140" y="232867"/>
                </a:lnTo>
                <a:lnTo>
                  <a:pt x="165379" y="238810"/>
                </a:lnTo>
                <a:lnTo>
                  <a:pt x="143992" y="240753"/>
                </a:lnTo>
                <a:lnTo>
                  <a:pt x="101917" y="232994"/>
                </a:lnTo>
                <a:lnTo>
                  <a:pt x="68465" y="211455"/>
                </a:lnTo>
                <a:lnTo>
                  <a:pt x="46393" y="178752"/>
                </a:lnTo>
                <a:lnTo>
                  <a:pt x="38417" y="137490"/>
                </a:lnTo>
                <a:lnTo>
                  <a:pt x="46393" y="96266"/>
                </a:lnTo>
                <a:lnTo>
                  <a:pt x="68465" y="63563"/>
                </a:lnTo>
                <a:lnTo>
                  <a:pt x="101917" y="41998"/>
                </a:lnTo>
                <a:lnTo>
                  <a:pt x="143992" y="34226"/>
                </a:lnTo>
                <a:lnTo>
                  <a:pt x="165379" y="36118"/>
                </a:lnTo>
                <a:lnTo>
                  <a:pt x="185140" y="41935"/>
                </a:lnTo>
                <a:lnTo>
                  <a:pt x="203250" y="51854"/>
                </a:lnTo>
                <a:lnTo>
                  <a:pt x="219684" y="66090"/>
                </a:lnTo>
                <a:lnTo>
                  <a:pt x="244627" y="41859"/>
                </a:lnTo>
                <a:close/>
              </a:path>
              <a:path w="570865" h="275590">
                <a:moveTo>
                  <a:pt x="570649" y="137490"/>
                </a:moveTo>
                <a:lnTo>
                  <a:pt x="563689" y="92824"/>
                </a:lnTo>
                <a:lnTo>
                  <a:pt x="544055" y="54927"/>
                </a:lnTo>
                <a:lnTo>
                  <a:pt x="532257" y="43548"/>
                </a:lnTo>
                <a:lnTo>
                  <a:pt x="532257" y="137490"/>
                </a:lnTo>
                <a:lnTo>
                  <a:pt x="524370" y="178752"/>
                </a:lnTo>
                <a:lnTo>
                  <a:pt x="502539" y="211455"/>
                </a:lnTo>
                <a:lnTo>
                  <a:pt x="469531" y="232994"/>
                </a:lnTo>
                <a:lnTo>
                  <a:pt x="428117" y="240753"/>
                </a:lnTo>
                <a:lnTo>
                  <a:pt x="386321" y="232994"/>
                </a:lnTo>
                <a:lnTo>
                  <a:pt x="353110" y="211455"/>
                </a:lnTo>
                <a:lnTo>
                  <a:pt x="331203" y="178752"/>
                </a:lnTo>
                <a:lnTo>
                  <a:pt x="323291" y="137490"/>
                </a:lnTo>
                <a:lnTo>
                  <a:pt x="331203" y="96266"/>
                </a:lnTo>
                <a:lnTo>
                  <a:pt x="353110" y="63563"/>
                </a:lnTo>
                <a:lnTo>
                  <a:pt x="386321" y="41998"/>
                </a:lnTo>
                <a:lnTo>
                  <a:pt x="428117" y="34226"/>
                </a:lnTo>
                <a:lnTo>
                  <a:pt x="469531" y="41998"/>
                </a:lnTo>
                <a:lnTo>
                  <a:pt x="502539" y="63563"/>
                </a:lnTo>
                <a:lnTo>
                  <a:pt x="524370" y="96266"/>
                </a:lnTo>
                <a:lnTo>
                  <a:pt x="532257" y="137490"/>
                </a:lnTo>
                <a:lnTo>
                  <a:pt x="532257" y="43548"/>
                </a:lnTo>
                <a:lnTo>
                  <a:pt x="522592" y="34226"/>
                </a:lnTo>
                <a:lnTo>
                  <a:pt x="513664" y="25615"/>
                </a:lnTo>
                <a:lnTo>
                  <a:pt x="474383" y="6705"/>
                </a:lnTo>
                <a:lnTo>
                  <a:pt x="428117" y="0"/>
                </a:lnTo>
                <a:lnTo>
                  <a:pt x="381546" y="6743"/>
                </a:lnTo>
                <a:lnTo>
                  <a:pt x="342074" y="25717"/>
                </a:lnTo>
                <a:lnTo>
                  <a:pt x="311569" y="55067"/>
                </a:lnTo>
                <a:lnTo>
                  <a:pt x="291909" y="92951"/>
                </a:lnTo>
                <a:lnTo>
                  <a:pt x="284937" y="137490"/>
                </a:lnTo>
                <a:lnTo>
                  <a:pt x="291909" y="182029"/>
                </a:lnTo>
                <a:lnTo>
                  <a:pt x="311569" y="219925"/>
                </a:lnTo>
                <a:lnTo>
                  <a:pt x="342074" y="249288"/>
                </a:lnTo>
                <a:lnTo>
                  <a:pt x="381546" y="268274"/>
                </a:lnTo>
                <a:lnTo>
                  <a:pt x="428117" y="275018"/>
                </a:lnTo>
                <a:lnTo>
                  <a:pt x="474383" y="268312"/>
                </a:lnTo>
                <a:lnTo>
                  <a:pt x="513664" y="249402"/>
                </a:lnTo>
                <a:lnTo>
                  <a:pt x="522617" y="240753"/>
                </a:lnTo>
                <a:lnTo>
                  <a:pt x="544055" y="220091"/>
                </a:lnTo>
                <a:lnTo>
                  <a:pt x="563689" y="182181"/>
                </a:lnTo>
                <a:lnTo>
                  <a:pt x="570649" y="13749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604343" y="7322248"/>
            <a:ext cx="267970" cy="313690"/>
          </a:xfrm>
          <a:custGeom>
            <a:avLst/>
            <a:gdLst/>
            <a:ahLst/>
            <a:cxnLst/>
            <a:rect l="l" t="t" r="r" b="b"/>
            <a:pathLst>
              <a:path w="267970" h="313690">
                <a:moveTo>
                  <a:pt x="267360" y="234950"/>
                </a:moveTo>
                <a:lnTo>
                  <a:pt x="225856" y="234950"/>
                </a:lnTo>
                <a:lnTo>
                  <a:pt x="225856" y="0"/>
                </a:lnTo>
                <a:lnTo>
                  <a:pt x="187845" y="0"/>
                </a:lnTo>
                <a:lnTo>
                  <a:pt x="187845" y="234950"/>
                </a:lnTo>
                <a:lnTo>
                  <a:pt x="38074" y="234950"/>
                </a:lnTo>
                <a:lnTo>
                  <a:pt x="38074" y="0"/>
                </a:lnTo>
                <a:lnTo>
                  <a:pt x="0" y="0"/>
                </a:lnTo>
                <a:lnTo>
                  <a:pt x="0" y="234950"/>
                </a:lnTo>
                <a:lnTo>
                  <a:pt x="0" y="267970"/>
                </a:lnTo>
                <a:lnTo>
                  <a:pt x="231597" y="267970"/>
                </a:lnTo>
                <a:lnTo>
                  <a:pt x="231597" y="313690"/>
                </a:lnTo>
                <a:lnTo>
                  <a:pt x="267360" y="313690"/>
                </a:lnTo>
                <a:lnTo>
                  <a:pt x="267360" y="267970"/>
                </a:lnTo>
                <a:lnTo>
                  <a:pt x="267360" y="23495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938041" y="7321774"/>
            <a:ext cx="232410" cy="269240"/>
          </a:xfrm>
          <a:custGeom>
            <a:avLst/>
            <a:gdLst/>
            <a:ahLst/>
            <a:cxnLst/>
            <a:rect l="l" t="t" r="r" b="b"/>
            <a:pathLst>
              <a:path w="232409" h="269240">
                <a:moveTo>
                  <a:pt x="232359" y="0"/>
                </a:moveTo>
                <a:lnTo>
                  <a:pt x="197053" y="0"/>
                </a:lnTo>
                <a:lnTo>
                  <a:pt x="38074" y="207378"/>
                </a:lnTo>
                <a:lnTo>
                  <a:pt x="38074" y="0"/>
                </a:lnTo>
                <a:lnTo>
                  <a:pt x="0" y="0"/>
                </a:lnTo>
                <a:lnTo>
                  <a:pt x="0" y="268859"/>
                </a:lnTo>
                <a:lnTo>
                  <a:pt x="35344" y="268859"/>
                </a:lnTo>
                <a:lnTo>
                  <a:pt x="194678" y="61836"/>
                </a:lnTo>
                <a:lnTo>
                  <a:pt x="194678" y="268859"/>
                </a:lnTo>
                <a:lnTo>
                  <a:pt x="232359" y="268859"/>
                </a:lnTo>
                <a:lnTo>
                  <a:pt x="232359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232193" y="7321778"/>
            <a:ext cx="564515" cy="272415"/>
          </a:xfrm>
          <a:custGeom>
            <a:avLst/>
            <a:gdLst/>
            <a:ahLst/>
            <a:cxnLst/>
            <a:rect l="l" t="t" r="r" b="b"/>
            <a:pathLst>
              <a:path w="564515" h="272415">
                <a:moveTo>
                  <a:pt x="281876" y="268859"/>
                </a:moveTo>
                <a:lnTo>
                  <a:pt x="251307" y="201587"/>
                </a:lnTo>
                <a:lnTo>
                  <a:pt x="237363" y="170891"/>
                </a:lnTo>
                <a:lnTo>
                  <a:pt x="198564" y="85496"/>
                </a:lnTo>
                <a:lnTo>
                  <a:pt x="198564" y="170891"/>
                </a:lnTo>
                <a:lnTo>
                  <a:pt x="82537" y="170891"/>
                </a:lnTo>
                <a:lnTo>
                  <a:pt x="140512" y="39166"/>
                </a:lnTo>
                <a:lnTo>
                  <a:pt x="198564" y="170891"/>
                </a:lnTo>
                <a:lnTo>
                  <a:pt x="198564" y="85496"/>
                </a:lnTo>
                <a:lnTo>
                  <a:pt x="177520" y="39166"/>
                </a:lnTo>
                <a:lnTo>
                  <a:pt x="159727" y="0"/>
                </a:lnTo>
                <a:lnTo>
                  <a:pt x="121754" y="0"/>
                </a:lnTo>
                <a:lnTo>
                  <a:pt x="0" y="268859"/>
                </a:lnTo>
                <a:lnTo>
                  <a:pt x="39522" y="268859"/>
                </a:lnTo>
                <a:lnTo>
                  <a:pt x="69088" y="201587"/>
                </a:lnTo>
                <a:lnTo>
                  <a:pt x="211950" y="201587"/>
                </a:lnTo>
                <a:lnTo>
                  <a:pt x="241503" y="268859"/>
                </a:lnTo>
                <a:lnTo>
                  <a:pt x="281876" y="268859"/>
                </a:lnTo>
                <a:close/>
              </a:path>
              <a:path w="564515" h="272415">
                <a:moveTo>
                  <a:pt x="564489" y="0"/>
                </a:moveTo>
                <a:lnTo>
                  <a:pt x="375094" y="0"/>
                </a:lnTo>
                <a:lnTo>
                  <a:pt x="370941" y="113322"/>
                </a:lnTo>
                <a:lnTo>
                  <a:pt x="366814" y="167665"/>
                </a:lnTo>
                <a:lnTo>
                  <a:pt x="358279" y="205981"/>
                </a:lnTo>
                <a:lnTo>
                  <a:pt x="344068" y="228688"/>
                </a:lnTo>
                <a:lnTo>
                  <a:pt x="322948" y="236169"/>
                </a:lnTo>
                <a:lnTo>
                  <a:pt x="318630" y="236169"/>
                </a:lnTo>
                <a:lnTo>
                  <a:pt x="315252" y="235826"/>
                </a:lnTo>
                <a:lnTo>
                  <a:pt x="310616" y="234657"/>
                </a:lnTo>
                <a:lnTo>
                  <a:pt x="307924" y="268859"/>
                </a:lnTo>
                <a:lnTo>
                  <a:pt x="317169" y="271106"/>
                </a:lnTo>
                <a:lnTo>
                  <a:pt x="324446" y="271894"/>
                </a:lnTo>
                <a:lnTo>
                  <a:pt x="332117" y="271894"/>
                </a:lnTo>
                <a:lnTo>
                  <a:pt x="387197" y="232041"/>
                </a:lnTo>
                <a:lnTo>
                  <a:pt x="399719" y="182143"/>
                </a:lnTo>
                <a:lnTo>
                  <a:pt x="405168" y="112153"/>
                </a:lnTo>
                <a:lnTo>
                  <a:pt x="407835" y="33401"/>
                </a:lnTo>
                <a:lnTo>
                  <a:pt x="526834" y="33401"/>
                </a:lnTo>
                <a:lnTo>
                  <a:pt x="526834" y="268859"/>
                </a:lnTo>
                <a:lnTo>
                  <a:pt x="564489" y="268859"/>
                </a:lnTo>
                <a:lnTo>
                  <a:pt x="564489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895728" y="7321778"/>
            <a:ext cx="217170" cy="269240"/>
          </a:xfrm>
          <a:custGeom>
            <a:avLst/>
            <a:gdLst/>
            <a:ahLst/>
            <a:cxnLst/>
            <a:rect l="l" t="t" r="r" b="b"/>
            <a:pathLst>
              <a:path w="217169" h="269240">
                <a:moveTo>
                  <a:pt x="38049" y="0"/>
                </a:moveTo>
                <a:lnTo>
                  <a:pt x="0" y="0"/>
                </a:lnTo>
                <a:lnTo>
                  <a:pt x="0" y="268846"/>
                </a:lnTo>
                <a:lnTo>
                  <a:pt x="110972" y="268846"/>
                </a:lnTo>
                <a:lnTo>
                  <a:pt x="155897" y="263117"/>
                </a:lnTo>
                <a:lnTo>
                  <a:pt x="189190" y="246046"/>
                </a:lnTo>
                <a:lnTo>
                  <a:pt x="194705" y="238518"/>
                </a:lnTo>
                <a:lnTo>
                  <a:pt x="38049" y="238518"/>
                </a:lnTo>
                <a:lnTo>
                  <a:pt x="38049" y="124015"/>
                </a:lnTo>
                <a:lnTo>
                  <a:pt x="197747" y="124015"/>
                </a:lnTo>
                <a:lnTo>
                  <a:pt x="191338" y="115123"/>
                </a:lnTo>
                <a:lnTo>
                  <a:pt x="160263" y="99098"/>
                </a:lnTo>
                <a:lnTo>
                  <a:pt x="117906" y="93725"/>
                </a:lnTo>
                <a:lnTo>
                  <a:pt x="38049" y="93725"/>
                </a:lnTo>
                <a:lnTo>
                  <a:pt x="38049" y="0"/>
                </a:lnTo>
                <a:close/>
              </a:path>
              <a:path w="217169" h="269240">
                <a:moveTo>
                  <a:pt x="197747" y="124015"/>
                </a:moveTo>
                <a:lnTo>
                  <a:pt x="109410" y="124015"/>
                </a:lnTo>
                <a:lnTo>
                  <a:pt x="139192" y="127311"/>
                </a:lnTo>
                <a:lnTo>
                  <a:pt x="160855" y="137417"/>
                </a:lnTo>
                <a:lnTo>
                  <a:pt x="174082" y="154662"/>
                </a:lnTo>
                <a:lnTo>
                  <a:pt x="178562" y="179374"/>
                </a:lnTo>
                <a:lnTo>
                  <a:pt x="174025" y="204962"/>
                </a:lnTo>
                <a:lnTo>
                  <a:pt x="160702" y="223477"/>
                </a:lnTo>
                <a:lnTo>
                  <a:pt x="139021" y="234726"/>
                </a:lnTo>
                <a:lnTo>
                  <a:pt x="109410" y="238518"/>
                </a:lnTo>
                <a:lnTo>
                  <a:pt x="194705" y="238518"/>
                </a:lnTo>
                <a:lnTo>
                  <a:pt x="209879" y="217807"/>
                </a:lnTo>
                <a:lnTo>
                  <a:pt x="216992" y="178574"/>
                </a:lnTo>
                <a:lnTo>
                  <a:pt x="210468" y="141662"/>
                </a:lnTo>
                <a:lnTo>
                  <a:pt x="197747" y="124015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184799" y="7470364"/>
            <a:ext cx="38735" cy="120650"/>
          </a:xfrm>
          <a:custGeom>
            <a:avLst/>
            <a:gdLst/>
            <a:ahLst/>
            <a:cxnLst/>
            <a:rect l="l" t="t" r="r" b="b"/>
            <a:pathLst>
              <a:path w="38734" h="120650">
                <a:moveTo>
                  <a:pt x="0" y="120650"/>
                </a:moveTo>
                <a:lnTo>
                  <a:pt x="38455" y="120650"/>
                </a:lnTo>
                <a:lnTo>
                  <a:pt x="38455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184796" y="7321778"/>
            <a:ext cx="231775" cy="269240"/>
          </a:xfrm>
          <a:custGeom>
            <a:avLst/>
            <a:gdLst/>
            <a:ahLst/>
            <a:cxnLst/>
            <a:rect l="l" t="t" r="r" b="b"/>
            <a:pathLst>
              <a:path w="231775" h="269240">
                <a:moveTo>
                  <a:pt x="231241" y="0"/>
                </a:moveTo>
                <a:lnTo>
                  <a:pt x="192824" y="0"/>
                </a:lnTo>
                <a:lnTo>
                  <a:pt x="192824" y="115570"/>
                </a:lnTo>
                <a:lnTo>
                  <a:pt x="38455" y="115570"/>
                </a:lnTo>
                <a:lnTo>
                  <a:pt x="38455" y="0"/>
                </a:lnTo>
                <a:lnTo>
                  <a:pt x="0" y="0"/>
                </a:lnTo>
                <a:lnTo>
                  <a:pt x="0" y="115570"/>
                </a:lnTo>
                <a:lnTo>
                  <a:pt x="0" y="148590"/>
                </a:lnTo>
                <a:lnTo>
                  <a:pt x="192824" y="148590"/>
                </a:lnTo>
                <a:lnTo>
                  <a:pt x="192824" y="269240"/>
                </a:lnTo>
                <a:lnTo>
                  <a:pt x="231241" y="269240"/>
                </a:lnTo>
                <a:lnTo>
                  <a:pt x="231241" y="148590"/>
                </a:lnTo>
                <a:lnTo>
                  <a:pt x="231241" y="115570"/>
                </a:lnTo>
                <a:lnTo>
                  <a:pt x="231241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515031" y="7321778"/>
            <a:ext cx="297815" cy="269240"/>
          </a:xfrm>
          <a:custGeom>
            <a:avLst/>
            <a:gdLst/>
            <a:ahLst/>
            <a:cxnLst/>
            <a:rect l="l" t="t" r="r" b="b"/>
            <a:pathLst>
              <a:path w="297815" h="269240">
                <a:moveTo>
                  <a:pt x="38049" y="0"/>
                </a:moveTo>
                <a:lnTo>
                  <a:pt x="0" y="0"/>
                </a:lnTo>
                <a:lnTo>
                  <a:pt x="0" y="268846"/>
                </a:lnTo>
                <a:lnTo>
                  <a:pt x="111048" y="268846"/>
                </a:lnTo>
                <a:lnTo>
                  <a:pt x="155967" y="263117"/>
                </a:lnTo>
                <a:lnTo>
                  <a:pt x="189247" y="246046"/>
                </a:lnTo>
                <a:lnTo>
                  <a:pt x="194759" y="238518"/>
                </a:lnTo>
                <a:lnTo>
                  <a:pt x="38049" y="238518"/>
                </a:lnTo>
                <a:lnTo>
                  <a:pt x="38049" y="124015"/>
                </a:lnTo>
                <a:lnTo>
                  <a:pt x="197809" y="124015"/>
                </a:lnTo>
                <a:lnTo>
                  <a:pt x="191406" y="115123"/>
                </a:lnTo>
                <a:lnTo>
                  <a:pt x="160339" y="99098"/>
                </a:lnTo>
                <a:lnTo>
                  <a:pt x="117957" y="93725"/>
                </a:lnTo>
                <a:lnTo>
                  <a:pt x="38049" y="93725"/>
                </a:lnTo>
                <a:lnTo>
                  <a:pt x="38049" y="0"/>
                </a:lnTo>
                <a:close/>
              </a:path>
              <a:path w="297815" h="269240">
                <a:moveTo>
                  <a:pt x="197809" y="124015"/>
                </a:moveTo>
                <a:lnTo>
                  <a:pt x="109473" y="124015"/>
                </a:lnTo>
                <a:lnTo>
                  <a:pt x="139260" y="127311"/>
                </a:lnTo>
                <a:lnTo>
                  <a:pt x="160931" y="137417"/>
                </a:lnTo>
                <a:lnTo>
                  <a:pt x="174167" y="154662"/>
                </a:lnTo>
                <a:lnTo>
                  <a:pt x="178650" y="179374"/>
                </a:lnTo>
                <a:lnTo>
                  <a:pt x="174110" y="204962"/>
                </a:lnTo>
                <a:lnTo>
                  <a:pt x="160778" y="223477"/>
                </a:lnTo>
                <a:lnTo>
                  <a:pt x="139088" y="234726"/>
                </a:lnTo>
                <a:lnTo>
                  <a:pt x="109473" y="238518"/>
                </a:lnTo>
                <a:lnTo>
                  <a:pt x="194759" y="238518"/>
                </a:lnTo>
                <a:lnTo>
                  <a:pt x="209923" y="217807"/>
                </a:lnTo>
                <a:lnTo>
                  <a:pt x="217030" y="178574"/>
                </a:lnTo>
                <a:lnTo>
                  <a:pt x="210517" y="141662"/>
                </a:lnTo>
                <a:lnTo>
                  <a:pt x="197809" y="124015"/>
                </a:lnTo>
                <a:close/>
              </a:path>
              <a:path w="297815" h="269240">
                <a:moveTo>
                  <a:pt x="297662" y="0"/>
                </a:moveTo>
                <a:lnTo>
                  <a:pt x="259651" y="0"/>
                </a:lnTo>
                <a:lnTo>
                  <a:pt x="259651" y="268833"/>
                </a:lnTo>
                <a:lnTo>
                  <a:pt x="297662" y="268833"/>
                </a:lnTo>
                <a:lnTo>
                  <a:pt x="297662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911759" y="7321774"/>
            <a:ext cx="232410" cy="269240"/>
          </a:xfrm>
          <a:custGeom>
            <a:avLst/>
            <a:gdLst/>
            <a:ahLst/>
            <a:cxnLst/>
            <a:rect l="l" t="t" r="r" b="b"/>
            <a:pathLst>
              <a:path w="232409" h="269240">
                <a:moveTo>
                  <a:pt x="232359" y="0"/>
                </a:moveTo>
                <a:lnTo>
                  <a:pt x="196977" y="0"/>
                </a:lnTo>
                <a:lnTo>
                  <a:pt x="37998" y="207378"/>
                </a:lnTo>
                <a:lnTo>
                  <a:pt x="37998" y="0"/>
                </a:lnTo>
                <a:lnTo>
                  <a:pt x="0" y="0"/>
                </a:lnTo>
                <a:lnTo>
                  <a:pt x="0" y="268859"/>
                </a:lnTo>
                <a:lnTo>
                  <a:pt x="35306" y="268859"/>
                </a:lnTo>
                <a:lnTo>
                  <a:pt x="194678" y="61836"/>
                </a:lnTo>
                <a:lnTo>
                  <a:pt x="194678" y="268859"/>
                </a:lnTo>
                <a:lnTo>
                  <a:pt x="232359" y="268859"/>
                </a:lnTo>
                <a:lnTo>
                  <a:pt x="232359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948468" y="7709379"/>
            <a:ext cx="321310" cy="288925"/>
          </a:xfrm>
          <a:custGeom>
            <a:avLst/>
            <a:gdLst/>
            <a:ahLst/>
            <a:cxnLst/>
            <a:rect l="l" t="t" r="r" b="b"/>
            <a:pathLst>
              <a:path w="321309" h="288925">
                <a:moveTo>
                  <a:pt x="178600" y="0"/>
                </a:moveTo>
                <a:lnTo>
                  <a:pt x="142874" y="0"/>
                </a:lnTo>
                <a:lnTo>
                  <a:pt x="142874" y="27228"/>
                </a:lnTo>
                <a:lnTo>
                  <a:pt x="93220" y="33874"/>
                </a:lnTo>
                <a:lnTo>
                  <a:pt x="53437" y="49347"/>
                </a:lnTo>
                <a:lnTo>
                  <a:pt x="24195" y="73170"/>
                </a:lnTo>
                <a:lnTo>
                  <a:pt x="6160" y="104865"/>
                </a:lnTo>
                <a:lnTo>
                  <a:pt x="0" y="143954"/>
                </a:lnTo>
                <a:lnTo>
                  <a:pt x="9581" y="191472"/>
                </a:lnTo>
                <a:lnTo>
                  <a:pt x="37457" y="227364"/>
                </a:lnTo>
                <a:lnTo>
                  <a:pt x="82322" y="250660"/>
                </a:lnTo>
                <a:lnTo>
                  <a:pt x="142874" y="260388"/>
                </a:lnTo>
                <a:lnTo>
                  <a:pt x="142874" y="288785"/>
                </a:lnTo>
                <a:lnTo>
                  <a:pt x="178600" y="288785"/>
                </a:lnTo>
                <a:lnTo>
                  <a:pt x="178600" y="260388"/>
                </a:lnTo>
                <a:lnTo>
                  <a:pt x="228230" y="253903"/>
                </a:lnTo>
                <a:lnTo>
                  <a:pt x="267919" y="238525"/>
                </a:lnTo>
                <a:lnTo>
                  <a:pt x="277867" y="230403"/>
                </a:lnTo>
                <a:lnTo>
                  <a:pt x="142874" y="230403"/>
                </a:lnTo>
                <a:lnTo>
                  <a:pt x="98176" y="222589"/>
                </a:lnTo>
                <a:lnTo>
                  <a:pt x="64995" y="205495"/>
                </a:lnTo>
                <a:lnTo>
                  <a:pt x="44344" y="179243"/>
                </a:lnTo>
                <a:lnTo>
                  <a:pt x="37236" y="143954"/>
                </a:lnTo>
                <a:lnTo>
                  <a:pt x="44128" y="108709"/>
                </a:lnTo>
                <a:lnTo>
                  <a:pt x="64419" y="82484"/>
                </a:lnTo>
                <a:lnTo>
                  <a:pt x="97527" y="65392"/>
                </a:lnTo>
                <a:lnTo>
                  <a:pt x="142874" y="57543"/>
                </a:lnTo>
                <a:lnTo>
                  <a:pt x="278233" y="57543"/>
                </a:lnTo>
                <a:lnTo>
                  <a:pt x="238948" y="36992"/>
                </a:lnTo>
                <a:lnTo>
                  <a:pt x="178600" y="27228"/>
                </a:lnTo>
                <a:lnTo>
                  <a:pt x="178600" y="0"/>
                </a:lnTo>
                <a:close/>
              </a:path>
              <a:path w="321309" h="288925">
                <a:moveTo>
                  <a:pt x="178600" y="57543"/>
                </a:moveTo>
                <a:lnTo>
                  <a:pt x="142874" y="57543"/>
                </a:lnTo>
                <a:lnTo>
                  <a:pt x="142874" y="230403"/>
                </a:lnTo>
                <a:lnTo>
                  <a:pt x="178600" y="230403"/>
                </a:lnTo>
                <a:lnTo>
                  <a:pt x="178600" y="57543"/>
                </a:lnTo>
                <a:close/>
              </a:path>
              <a:path w="321309" h="288925">
                <a:moveTo>
                  <a:pt x="278233" y="57543"/>
                </a:moveTo>
                <a:lnTo>
                  <a:pt x="178600" y="57543"/>
                </a:lnTo>
                <a:lnTo>
                  <a:pt x="223452" y="65273"/>
                </a:lnTo>
                <a:lnTo>
                  <a:pt x="256611" y="82432"/>
                </a:lnTo>
                <a:lnTo>
                  <a:pt x="277171" y="108664"/>
                </a:lnTo>
                <a:lnTo>
                  <a:pt x="284225" y="143611"/>
                </a:lnTo>
                <a:lnTo>
                  <a:pt x="277335" y="178959"/>
                </a:lnTo>
                <a:lnTo>
                  <a:pt x="257049" y="205328"/>
                </a:lnTo>
                <a:lnTo>
                  <a:pt x="223945" y="222537"/>
                </a:lnTo>
                <a:lnTo>
                  <a:pt x="178600" y="230403"/>
                </a:lnTo>
                <a:lnTo>
                  <a:pt x="277867" y="230403"/>
                </a:lnTo>
                <a:lnTo>
                  <a:pt x="297044" y="214746"/>
                </a:lnTo>
                <a:lnTo>
                  <a:pt x="314977" y="183059"/>
                </a:lnTo>
                <a:lnTo>
                  <a:pt x="321094" y="143954"/>
                </a:lnTo>
                <a:lnTo>
                  <a:pt x="311523" y="96407"/>
                </a:lnTo>
                <a:lnTo>
                  <a:pt x="283698" y="60402"/>
                </a:lnTo>
                <a:lnTo>
                  <a:pt x="278233" y="57543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321721" y="7716272"/>
            <a:ext cx="286385" cy="275590"/>
          </a:xfrm>
          <a:custGeom>
            <a:avLst/>
            <a:gdLst/>
            <a:ahLst/>
            <a:cxnLst/>
            <a:rect l="l" t="t" r="r" b="b"/>
            <a:pathLst>
              <a:path w="286384" h="275590">
                <a:moveTo>
                  <a:pt x="143281" y="0"/>
                </a:moveTo>
                <a:lnTo>
                  <a:pt x="96676" y="6735"/>
                </a:lnTo>
                <a:lnTo>
                  <a:pt x="57179" y="25705"/>
                </a:lnTo>
                <a:lnTo>
                  <a:pt x="26656" y="55050"/>
                </a:lnTo>
                <a:lnTo>
                  <a:pt x="6975" y="92914"/>
                </a:lnTo>
                <a:lnTo>
                  <a:pt x="0" y="137439"/>
                </a:lnTo>
                <a:lnTo>
                  <a:pt x="6975" y="181973"/>
                </a:lnTo>
                <a:lnTo>
                  <a:pt x="26656" y="219859"/>
                </a:lnTo>
                <a:lnTo>
                  <a:pt x="57179" y="249231"/>
                </a:lnTo>
                <a:lnTo>
                  <a:pt x="96676" y="268222"/>
                </a:lnTo>
                <a:lnTo>
                  <a:pt x="143281" y="274967"/>
                </a:lnTo>
                <a:lnTo>
                  <a:pt x="189521" y="268266"/>
                </a:lnTo>
                <a:lnTo>
                  <a:pt x="228788" y="249362"/>
                </a:lnTo>
                <a:lnTo>
                  <a:pt x="237690" y="240779"/>
                </a:lnTo>
                <a:lnTo>
                  <a:pt x="143281" y="240779"/>
                </a:lnTo>
                <a:lnTo>
                  <a:pt x="101470" y="233003"/>
                </a:lnTo>
                <a:lnTo>
                  <a:pt x="68252" y="211431"/>
                </a:lnTo>
                <a:lnTo>
                  <a:pt x="46337" y="178698"/>
                </a:lnTo>
                <a:lnTo>
                  <a:pt x="38430" y="137439"/>
                </a:lnTo>
                <a:lnTo>
                  <a:pt x="46337" y="96208"/>
                </a:lnTo>
                <a:lnTo>
                  <a:pt x="68252" y="63499"/>
                </a:lnTo>
                <a:lnTo>
                  <a:pt x="101470" y="41945"/>
                </a:lnTo>
                <a:lnTo>
                  <a:pt x="143281" y="34175"/>
                </a:lnTo>
                <a:lnTo>
                  <a:pt x="237678" y="34175"/>
                </a:lnTo>
                <a:lnTo>
                  <a:pt x="228788" y="25606"/>
                </a:lnTo>
                <a:lnTo>
                  <a:pt x="189521" y="6702"/>
                </a:lnTo>
                <a:lnTo>
                  <a:pt x="143281" y="0"/>
                </a:lnTo>
                <a:close/>
              </a:path>
              <a:path w="286384" h="275590">
                <a:moveTo>
                  <a:pt x="237678" y="34175"/>
                </a:moveTo>
                <a:lnTo>
                  <a:pt x="143281" y="34175"/>
                </a:lnTo>
                <a:lnTo>
                  <a:pt x="184653" y="41945"/>
                </a:lnTo>
                <a:lnTo>
                  <a:pt x="217635" y="63499"/>
                </a:lnTo>
                <a:lnTo>
                  <a:pt x="239455" y="96208"/>
                </a:lnTo>
                <a:lnTo>
                  <a:pt x="247345" y="137439"/>
                </a:lnTo>
                <a:lnTo>
                  <a:pt x="239455" y="178698"/>
                </a:lnTo>
                <a:lnTo>
                  <a:pt x="217635" y="211431"/>
                </a:lnTo>
                <a:lnTo>
                  <a:pt x="184653" y="233003"/>
                </a:lnTo>
                <a:lnTo>
                  <a:pt x="143281" y="240779"/>
                </a:lnTo>
                <a:lnTo>
                  <a:pt x="237690" y="240779"/>
                </a:lnTo>
                <a:lnTo>
                  <a:pt x="259183" y="220057"/>
                </a:lnTo>
                <a:lnTo>
                  <a:pt x="278811" y="182149"/>
                </a:lnTo>
                <a:lnTo>
                  <a:pt x="285775" y="137439"/>
                </a:lnTo>
                <a:lnTo>
                  <a:pt x="278811" y="92782"/>
                </a:lnTo>
                <a:lnTo>
                  <a:pt x="259183" y="54902"/>
                </a:lnTo>
                <a:lnTo>
                  <a:pt x="237678" y="34175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684993" y="7867906"/>
            <a:ext cx="38735" cy="120650"/>
          </a:xfrm>
          <a:custGeom>
            <a:avLst/>
            <a:gdLst/>
            <a:ahLst/>
            <a:cxnLst/>
            <a:rect l="l" t="t" r="r" b="b"/>
            <a:pathLst>
              <a:path w="38734" h="120650">
                <a:moveTo>
                  <a:pt x="0" y="120649"/>
                </a:moveTo>
                <a:lnTo>
                  <a:pt x="38392" y="120649"/>
                </a:lnTo>
                <a:lnTo>
                  <a:pt x="38392" y="0"/>
                </a:lnTo>
                <a:lnTo>
                  <a:pt x="0" y="0"/>
                </a:lnTo>
                <a:lnTo>
                  <a:pt x="0" y="120649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684989" y="7719326"/>
            <a:ext cx="231775" cy="269240"/>
          </a:xfrm>
          <a:custGeom>
            <a:avLst/>
            <a:gdLst/>
            <a:ahLst/>
            <a:cxnLst/>
            <a:rect l="l" t="t" r="r" b="b"/>
            <a:pathLst>
              <a:path w="231775" h="269240">
                <a:moveTo>
                  <a:pt x="231178" y="0"/>
                </a:moveTo>
                <a:lnTo>
                  <a:pt x="192760" y="0"/>
                </a:lnTo>
                <a:lnTo>
                  <a:pt x="192760" y="115570"/>
                </a:lnTo>
                <a:lnTo>
                  <a:pt x="38392" y="115570"/>
                </a:lnTo>
                <a:lnTo>
                  <a:pt x="38392" y="0"/>
                </a:lnTo>
                <a:lnTo>
                  <a:pt x="0" y="0"/>
                </a:lnTo>
                <a:lnTo>
                  <a:pt x="0" y="115570"/>
                </a:lnTo>
                <a:lnTo>
                  <a:pt x="0" y="148590"/>
                </a:lnTo>
                <a:lnTo>
                  <a:pt x="192760" y="148590"/>
                </a:lnTo>
                <a:lnTo>
                  <a:pt x="192760" y="269240"/>
                </a:lnTo>
                <a:lnTo>
                  <a:pt x="231178" y="269240"/>
                </a:lnTo>
                <a:lnTo>
                  <a:pt x="231178" y="148590"/>
                </a:lnTo>
                <a:lnTo>
                  <a:pt x="231178" y="115570"/>
                </a:lnTo>
                <a:lnTo>
                  <a:pt x="231178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2966156" y="7719320"/>
            <a:ext cx="293370" cy="308610"/>
          </a:xfrm>
          <a:custGeom>
            <a:avLst/>
            <a:gdLst/>
            <a:ahLst/>
            <a:cxnLst/>
            <a:rect l="l" t="t" r="r" b="b"/>
            <a:pathLst>
              <a:path w="293369" h="308609">
                <a:moveTo>
                  <a:pt x="293077" y="235394"/>
                </a:moveTo>
                <a:lnTo>
                  <a:pt x="380" y="235394"/>
                </a:lnTo>
                <a:lnTo>
                  <a:pt x="0" y="308355"/>
                </a:lnTo>
                <a:lnTo>
                  <a:pt x="35699" y="308355"/>
                </a:lnTo>
                <a:lnTo>
                  <a:pt x="36080" y="268820"/>
                </a:lnTo>
                <a:lnTo>
                  <a:pt x="293077" y="268820"/>
                </a:lnTo>
                <a:lnTo>
                  <a:pt x="293077" y="235394"/>
                </a:lnTo>
                <a:close/>
              </a:path>
              <a:path w="293369" h="308609">
                <a:moveTo>
                  <a:pt x="293077" y="268820"/>
                </a:moveTo>
                <a:lnTo>
                  <a:pt x="257327" y="268820"/>
                </a:lnTo>
                <a:lnTo>
                  <a:pt x="257327" y="308355"/>
                </a:lnTo>
                <a:lnTo>
                  <a:pt x="293077" y="308355"/>
                </a:lnTo>
                <a:lnTo>
                  <a:pt x="293077" y="268820"/>
                </a:lnTo>
                <a:close/>
              </a:path>
              <a:path w="293369" h="308609">
                <a:moveTo>
                  <a:pt x="253453" y="0"/>
                </a:moveTo>
                <a:lnTo>
                  <a:pt x="64528" y="0"/>
                </a:lnTo>
                <a:lnTo>
                  <a:pt x="61861" y="86385"/>
                </a:lnTo>
                <a:lnTo>
                  <a:pt x="58332" y="143884"/>
                </a:lnTo>
                <a:lnTo>
                  <a:pt x="50466" y="190727"/>
                </a:lnTo>
                <a:lnTo>
                  <a:pt x="36204" y="222650"/>
                </a:lnTo>
                <a:lnTo>
                  <a:pt x="13487" y="235394"/>
                </a:lnTo>
                <a:lnTo>
                  <a:pt x="63792" y="235394"/>
                </a:lnTo>
                <a:lnTo>
                  <a:pt x="87453" y="179524"/>
                </a:lnTo>
                <a:lnTo>
                  <a:pt x="92897" y="137428"/>
                </a:lnTo>
                <a:lnTo>
                  <a:pt x="95618" y="89915"/>
                </a:lnTo>
                <a:lnTo>
                  <a:pt x="97561" y="33413"/>
                </a:lnTo>
                <a:lnTo>
                  <a:pt x="253453" y="33413"/>
                </a:lnTo>
                <a:lnTo>
                  <a:pt x="253453" y="0"/>
                </a:lnTo>
                <a:close/>
              </a:path>
              <a:path w="293369" h="308609">
                <a:moveTo>
                  <a:pt x="253453" y="33413"/>
                </a:moveTo>
                <a:lnTo>
                  <a:pt x="215468" y="33413"/>
                </a:lnTo>
                <a:lnTo>
                  <a:pt x="215468" y="235394"/>
                </a:lnTo>
                <a:lnTo>
                  <a:pt x="253453" y="235394"/>
                </a:lnTo>
                <a:lnTo>
                  <a:pt x="253453" y="33413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3426161" y="7719311"/>
            <a:ext cx="217170" cy="269240"/>
          </a:xfrm>
          <a:custGeom>
            <a:avLst/>
            <a:gdLst/>
            <a:ahLst/>
            <a:cxnLst/>
            <a:rect l="l" t="t" r="r" b="b"/>
            <a:pathLst>
              <a:path w="217169" h="269240">
                <a:moveTo>
                  <a:pt x="104851" y="0"/>
                </a:moveTo>
                <a:lnTo>
                  <a:pt x="0" y="0"/>
                </a:lnTo>
                <a:lnTo>
                  <a:pt x="0" y="268833"/>
                </a:lnTo>
                <a:lnTo>
                  <a:pt x="38379" y="268833"/>
                </a:lnTo>
                <a:lnTo>
                  <a:pt x="38379" y="187413"/>
                </a:lnTo>
                <a:lnTo>
                  <a:pt x="104851" y="187413"/>
                </a:lnTo>
                <a:lnTo>
                  <a:pt x="151832" y="180983"/>
                </a:lnTo>
                <a:lnTo>
                  <a:pt x="187075" y="162458"/>
                </a:lnTo>
                <a:lnTo>
                  <a:pt x="193450" y="153974"/>
                </a:lnTo>
                <a:lnTo>
                  <a:pt x="38379" y="153974"/>
                </a:lnTo>
                <a:lnTo>
                  <a:pt x="38379" y="33401"/>
                </a:lnTo>
                <a:lnTo>
                  <a:pt x="193397" y="33401"/>
                </a:lnTo>
                <a:lnTo>
                  <a:pt x="187075" y="24984"/>
                </a:lnTo>
                <a:lnTo>
                  <a:pt x="151832" y="6440"/>
                </a:lnTo>
                <a:lnTo>
                  <a:pt x="104851" y="0"/>
                </a:lnTo>
                <a:close/>
              </a:path>
              <a:path w="217169" h="269240">
                <a:moveTo>
                  <a:pt x="193397" y="33401"/>
                </a:moveTo>
                <a:lnTo>
                  <a:pt x="103657" y="33401"/>
                </a:lnTo>
                <a:lnTo>
                  <a:pt x="136116" y="37429"/>
                </a:lnTo>
                <a:lnTo>
                  <a:pt x="159567" y="49171"/>
                </a:lnTo>
                <a:lnTo>
                  <a:pt x="173796" y="68108"/>
                </a:lnTo>
                <a:lnTo>
                  <a:pt x="178587" y="93726"/>
                </a:lnTo>
                <a:lnTo>
                  <a:pt x="173796" y="119336"/>
                </a:lnTo>
                <a:lnTo>
                  <a:pt x="159567" y="138247"/>
                </a:lnTo>
                <a:lnTo>
                  <a:pt x="136116" y="149959"/>
                </a:lnTo>
                <a:lnTo>
                  <a:pt x="103657" y="153974"/>
                </a:lnTo>
                <a:lnTo>
                  <a:pt x="193450" y="153974"/>
                </a:lnTo>
                <a:lnTo>
                  <a:pt x="209219" y="132989"/>
                </a:lnTo>
                <a:lnTo>
                  <a:pt x="216903" y="93726"/>
                </a:lnTo>
                <a:lnTo>
                  <a:pt x="209219" y="54467"/>
                </a:lnTo>
                <a:lnTo>
                  <a:pt x="193397" y="33401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3693387" y="7716272"/>
            <a:ext cx="285750" cy="275590"/>
          </a:xfrm>
          <a:custGeom>
            <a:avLst/>
            <a:gdLst/>
            <a:ahLst/>
            <a:cxnLst/>
            <a:rect l="l" t="t" r="r" b="b"/>
            <a:pathLst>
              <a:path w="285750" h="275590">
                <a:moveTo>
                  <a:pt x="143256" y="0"/>
                </a:moveTo>
                <a:lnTo>
                  <a:pt x="96648" y="6735"/>
                </a:lnTo>
                <a:lnTo>
                  <a:pt x="57157" y="25705"/>
                </a:lnTo>
                <a:lnTo>
                  <a:pt x="26644" y="55050"/>
                </a:lnTo>
                <a:lnTo>
                  <a:pt x="6971" y="92914"/>
                </a:lnTo>
                <a:lnTo>
                  <a:pt x="0" y="137439"/>
                </a:lnTo>
                <a:lnTo>
                  <a:pt x="6971" y="181973"/>
                </a:lnTo>
                <a:lnTo>
                  <a:pt x="26644" y="219859"/>
                </a:lnTo>
                <a:lnTo>
                  <a:pt x="57157" y="249231"/>
                </a:lnTo>
                <a:lnTo>
                  <a:pt x="96648" y="268222"/>
                </a:lnTo>
                <a:lnTo>
                  <a:pt x="143256" y="274967"/>
                </a:lnTo>
                <a:lnTo>
                  <a:pt x="189486" y="268266"/>
                </a:lnTo>
                <a:lnTo>
                  <a:pt x="228739" y="249362"/>
                </a:lnTo>
                <a:lnTo>
                  <a:pt x="237638" y="240779"/>
                </a:lnTo>
                <a:lnTo>
                  <a:pt x="143256" y="240779"/>
                </a:lnTo>
                <a:lnTo>
                  <a:pt x="101415" y="233003"/>
                </a:lnTo>
                <a:lnTo>
                  <a:pt x="68183" y="211431"/>
                </a:lnTo>
                <a:lnTo>
                  <a:pt x="46261" y="178698"/>
                </a:lnTo>
                <a:lnTo>
                  <a:pt x="38354" y="137439"/>
                </a:lnTo>
                <a:lnTo>
                  <a:pt x="46261" y="96208"/>
                </a:lnTo>
                <a:lnTo>
                  <a:pt x="68183" y="63499"/>
                </a:lnTo>
                <a:lnTo>
                  <a:pt x="101415" y="41945"/>
                </a:lnTo>
                <a:lnTo>
                  <a:pt x="143256" y="34175"/>
                </a:lnTo>
                <a:lnTo>
                  <a:pt x="237626" y="34175"/>
                </a:lnTo>
                <a:lnTo>
                  <a:pt x="228739" y="25606"/>
                </a:lnTo>
                <a:lnTo>
                  <a:pt x="189486" y="6702"/>
                </a:lnTo>
                <a:lnTo>
                  <a:pt x="143256" y="0"/>
                </a:lnTo>
                <a:close/>
              </a:path>
              <a:path w="285750" h="275590">
                <a:moveTo>
                  <a:pt x="237626" y="34175"/>
                </a:moveTo>
                <a:lnTo>
                  <a:pt x="143256" y="34175"/>
                </a:lnTo>
                <a:lnTo>
                  <a:pt x="184610" y="41945"/>
                </a:lnTo>
                <a:lnTo>
                  <a:pt x="217603" y="63499"/>
                </a:lnTo>
                <a:lnTo>
                  <a:pt x="239444" y="96208"/>
                </a:lnTo>
                <a:lnTo>
                  <a:pt x="247345" y="137439"/>
                </a:lnTo>
                <a:lnTo>
                  <a:pt x="239444" y="178698"/>
                </a:lnTo>
                <a:lnTo>
                  <a:pt x="217603" y="211431"/>
                </a:lnTo>
                <a:lnTo>
                  <a:pt x="184610" y="233003"/>
                </a:lnTo>
                <a:lnTo>
                  <a:pt x="143256" y="240779"/>
                </a:lnTo>
                <a:lnTo>
                  <a:pt x="237638" y="240779"/>
                </a:lnTo>
                <a:lnTo>
                  <a:pt x="259121" y="220057"/>
                </a:lnTo>
                <a:lnTo>
                  <a:pt x="278739" y="182149"/>
                </a:lnTo>
                <a:lnTo>
                  <a:pt x="285699" y="137439"/>
                </a:lnTo>
                <a:lnTo>
                  <a:pt x="278739" y="92782"/>
                </a:lnTo>
                <a:lnTo>
                  <a:pt x="259121" y="54902"/>
                </a:lnTo>
                <a:lnTo>
                  <a:pt x="237626" y="34175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027213" y="7716278"/>
            <a:ext cx="515620" cy="275590"/>
          </a:xfrm>
          <a:custGeom>
            <a:avLst/>
            <a:gdLst/>
            <a:ahLst/>
            <a:cxnLst/>
            <a:rect l="l" t="t" r="r" b="b"/>
            <a:pathLst>
              <a:path w="515619" h="275590">
                <a:moveTo>
                  <a:pt x="244551" y="41795"/>
                </a:moveTo>
                <a:lnTo>
                  <a:pt x="224078" y="23622"/>
                </a:lnTo>
                <a:lnTo>
                  <a:pt x="199859" y="10553"/>
                </a:lnTo>
                <a:lnTo>
                  <a:pt x="172453" y="2654"/>
                </a:lnTo>
                <a:lnTo>
                  <a:pt x="142417" y="0"/>
                </a:lnTo>
                <a:lnTo>
                  <a:pt x="96202" y="6667"/>
                </a:lnTo>
                <a:lnTo>
                  <a:pt x="56959" y="25488"/>
                </a:lnTo>
                <a:lnTo>
                  <a:pt x="26568" y="54724"/>
                </a:lnTo>
                <a:lnTo>
                  <a:pt x="6959" y="92621"/>
                </a:lnTo>
                <a:lnTo>
                  <a:pt x="0" y="137439"/>
                </a:lnTo>
                <a:lnTo>
                  <a:pt x="6946" y="182270"/>
                </a:lnTo>
                <a:lnTo>
                  <a:pt x="26555" y="220192"/>
                </a:lnTo>
                <a:lnTo>
                  <a:pt x="56883" y="249453"/>
                </a:lnTo>
                <a:lnTo>
                  <a:pt x="96012" y="268300"/>
                </a:lnTo>
                <a:lnTo>
                  <a:pt x="142062" y="274967"/>
                </a:lnTo>
                <a:lnTo>
                  <a:pt x="172300" y="272249"/>
                </a:lnTo>
                <a:lnTo>
                  <a:pt x="199821" y="264210"/>
                </a:lnTo>
                <a:lnTo>
                  <a:pt x="224078" y="250977"/>
                </a:lnTo>
                <a:lnTo>
                  <a:pt x="244551" y="232702"/>
                </a:lnTo>
                <a:lnTo>
                  <a:pt x="219646" y="208521"/>
                </a:lnTo>
                <a:lnTo>
                  <a:pt x="203225" y="222770"/>
                </a:lnTo>
                <a:lnTo>
                  <a:pt x="185102" y="232841"/>
                </a:lnTo>
                <a:lnTo>
                  <a:pt x="165341" y="238810"/>
                </a:lnTo>
                <a:lnTo>
                  <a:pt x="143979" y="240779"/>
                </a:lnTo>
                <a:lnTo>
                  <a:pt x="101866" y="233006"/>
                </a:lnTo>
                <a:lnTo>
                  <a:pt x="68402" y="211429"/>
                </a:lnTo>
                <a:lnTo>
                  <a:pt x="46316" y="178701"/>
                </a:lnTo>
                <a:lnTo>
                  <a:pt x="38354" y="137439"/>
                </a:lnTo>
                <a:lnTo>
                  <a:pt x="46316" y="96202"/>
                </a:lnTo>
                <a:lnTo>
                  <a:pt x="68402" y="63500"/>
                </a:lnTo>
                <a:lnTo>
                  <a:pt x="101866" y="41948"/>
                </a:lnTo>
                <a:lnTo>
                  <a:pt x="143979" y="34175"/>
                </a:lnTo>
                <a:lnTo>
                  <a:pt x="165341" y="36080"/>
                </a:lnTo>
                <a:lnTo>
                  <a:pt x="185102" y="41897"/>
                </a:lnTo>
                <a:lnTo>
                  <a:pt x="203225" y="51816"/>
                </a:lnTo>
                <a:lnTo>
                  <a:pt x="219646" y="66014"/>
                </a:lnTo>
                <a:lnTo>
                  <a:pt x="244551" y="41795"/>
                </a:lnTo>
                <a:close/>
              </a:path>
              <a:path w="515619" h="275590">
                <a:moveTo>
                  <a:pt x="515010" y="41795"/>
                </a:moveTo>
                <a:lnTo>
                  <a:pt x="494538" y="23622"/>
                </a:lnTo>
                <a:lnTo>
                  <a:pt x="470293" y="10553"/>
                </a:lnTo>
                <a:lnTo>
                  <a:pt x="442887" y="2654"/>
                </a:lnTo>
                <a:lnTo>
                  <a:pt x="412864" y="0"/>
                </a:lnTo>
                <a:lnTo>
                  <a:pt x="366649" y="6667"/>
                </a:lnTo>
                <a:lnTo>
                  <a:pt x="327393" y="25488"/>
                </a:lnTo>
                <a:lnTo>
                  <a:pt x="297014" y="54724"/>
                </a:lnTo>
                <a:lnTo>
                  <a:pt x="277393" y="92621"/>
                </a:lnTo>
                <a:lnTo>
                  <a:pt x="270433" y="137439"/>
                </a:lnTo>
                <a:lnTo>
                  <a:pt x="277393" y="182270"/>
                </a:lnTo>
                <a:lnTo>
                  <a:pt x="296989" y="220192"/>
                </a:lnTo>
                <a:lnTo>
                  <a:pt x="327329" y="249453"/>
                </a:lnTo>
                <a:lnTo>
                  <a:pt x="366483" y="268300"/>
                </a:lnTo>
                <a:lnTo>
                  <a:pt x="412546" y="274967"/>
                </a:lnTo>
                <a:lnTo>
                  <a:pt x="442747" y="272249"/>
                </a:lnTo>
                <a:lnTo>
                  <a:pt x="470255" y="264210"/>
                </a:lnTo>
                <a:lnTo>
                  <a:pt x="494525" y="250977"/>
                </a:lnTo>
                <a:lnTo>
                  <a:pt x="515010" y="232702"/>
                </a:lnTo>
                <a:lnTo>
                  <a:pt x="490118" y="208521"/>
                </a:lnTo>
                <a:lnTo>
                  <a:pt x="473684" y="222770"/>
                </a:lnTo>
                <a:lnTo>
                  <a:pt x="455561" y="232841"/>
                </a:lnTo>
                <a:lnTo>
                  <a:pt x="435800" y="238810"/>
                </a:lnTo>
                <a:lnTo>
                  <a:pt x="414413" y="240779"/>
                </a:lnTo>
                <a:lnTo>
                  <a:pt x="372287" y="233006"/>
                </a:lnTo>
                <a:lnTo>
                  <a:pt x="338823" y="211429"/>
                </a:lnTo>
                <a:lnTo>
                  <a:pt x="316750" y="178701"/>
                </a:lnTo>
                <a:lnTo>
                  <a:pt x="308787" y="137439"/>
                </a:lnTo>
                <a:lnTo>
                  <a:pt x="316750" y="96202"/>
                </a:lnTo>
                <a:lnTo>
                  <a:pt x="338823" y="63500"/>
                </a:lnTo>
                <a:lnTo>
                  <a:pt x="372287" y="41948"/>
                </a:lnTo>
                <a:lnTo>
                  <a:pt x="414413" y="34175"/>
                </a:lnTo>
                <a:lnTo>
                  <a:pt x="435800" y="36080"/>
                </a:lnTo>
                <a:lnTo>
                  <a:pt x="455561" y="41897"/>
                </a:lnTo>
                <a:lnTo>
                  <a:pt x="473684" y="51816"/>
                </a:lnTo>
                <a:lnTo>
                  <a:pt x="490118" y="66014"/>
                </a:lnTo>
                <a:lnTo>
                  <a:pt x="515010" y="41795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610571" y="7719316"/>
            <a:ext cx="232410" cy="269240"/>
          </a:xfrm>
          <a:custGeom>
            <a:avLst/>
            <a:gdLst/>
            <a:ahLst/>
            <a:cxnLst/>
            <a:rect l="l" t="t" r="r" b="b"/>
            <a:pathLst>
              <a:path w="232409" h="269240">
                <a:moveTo>
                  <a:pt x="232333" y="0"/>
                </a:moveTo>
                <a:lnTo>
                  <a:pt x="197040" y="0"/>
                </a:lnTo>
                <a:lnTo>
                  <a:pt x="38036" y="207352"/>
                </a:lnTo>
                <a:lnTo>
                  <a:pt x="38036" y="0"/>
                </a:lnTo>
                <a:lnTo>
                  <a:pt x="0" y="0"/>
                </a:lnTo>
                <a:lnTo>
                  <a:pt x="0" y="268833"/>
                </a:lnTo>
                <a:lnTo>
                  <a:pt x="35344" y="268833"/>
                </a:lnTo>
                <a:lnTo>
                  <a:pt x="194703" y="61899"/>
                </a:lnTo>
                <a:lnTo>
                  <a:pt x="194703" y="268833"/>
                </a:lnTo>
                <a:lnTo>
                  <a:pt x="232333" y="268833"/>
                </a:lnTo>
                <a:lnTo>
                  <a:pt x="232333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911759" y="7719316"/>
            <a:ext cx="232410" cy="269240"/>
          </a:xfrm>
          <a:custGeom>
            <a:avLst/>
            <a:gdLst/>
            <a:ahLst/>
            <a:cxnLst/>
            <a:rect l="l" t="t" r="r" b="b"/>
            <a:pathLst>
              <a:path w="232409" h="269240">
                <a:moveTo>
                  <a:pt x="232359" y="0"/>
                </a:moveTo>
                <a:lnTo>
                  <a:pt x="196977" y="0"/>
                </a:lnTo>
                <a:lnTo>
                  <a:pt x="37998" y="207352"/>
                </a:lnTo>
                <a:lnTo>
                  <a:pt x="37998" y="0"/>
                </a:lnTo>
                <a:lnTo>
                  <a:pt x="0" y="0"/>
                </a:lnTo>
                <a:lnTo>
                  <a:pt x="0" y="268833"/>
                </a:lnTo>
                <a:lnTo>
                  <a:pt x="35306" y="268833"/>
                </a:lnTo>
                <a:lnTo>
                  <a:pt x="194678" y="61899"/>
                </a:lnTo>
                <a:lnTo>
                  <a:pt x="194678" y="268833"/>
                </a:lnTo>
                <a:lnTo>
                  <a:pt x="232359" y="268833"/>
                </a:lnTo>
                <a:lnTo>
                  <a:pt x="232359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4935035" y="7245832"/>
            <a:ext cx="191135" cy="28575"/>
          </a:xfrm>
          <a:custGeom>
            <a:avLst/>
            <a:gdLst/>
            <a:ahLst/>
            <a:cxnLst/>
            <a:rect l="l" t="t" r="r" b="b"/>
            <a:pathLst>
              <a:path w="191134" h="28575">
                <a:moveTo>
                  <a:pt x="190601" y="0"/>
                </a:moveTo>
                <a:lnTo>
                  <a:pt x="0" y="0"/>
                </a:lnTo>
                <a:lnTo>
                  <a:pt x="0" y="28359"/>
                </a:lnTo>
                <a:lnTo>
                  <a:pt x="190601" y="28359"/>
                </a:lnTo>
                <a:lnTo>
                  <a:pt x="190601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282863" y="7458798"/>
            <a:ext cx="2061210" cy="4806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950" b="1" spc="20" dirty="0" smtClean="0">
                <a:solidFill>
                  <a:srgbClr val="616061"/>
                </a:solidFill>
                <a:latin typeface="Montserrat-SemiBold"/>
                <a:cs typeface="Montserrat-SemiBold"/>
              </a:rPr>
              <a:t>202</a:t>
            </a:r>
            <a:r>
              <a:rPr lang="ru-RU" sz="2950" b="1" spc="20" dirty="0" smtClean="0">
                <a:solidFill>
                  <a:srgbClr val="616061"/>
                </a:solidFill>
                <a:latin typeface="Montserrat-SemiBold"/>
                <a:cs typeface="Montserrat-SemiBold"/>
              </a:rPr>
              <a:t>5</a:t>
            </a:r>
            <a:endParaRPr sz="2950" dirty="0">
              <a:latin typeface="Montserrat-SemiBold"/>
              <a:cs typeface="Montserrat-SemiBold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8B189839-F567-C141-85A7-3182C767F6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1000" y="3833756"/>
            <a:ext cx="5873169" cy="4187001"/>
          </a:xfrm>
          <a:prstGeom prst="rect">
            <a:avLst/>
          </a:prstGeom>
        </p:spPr>
      </p:pic>
      <p:sp>
        <p:nvSpPr>
          <p:cNvPr id="26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97056" y="294698"/>
            <a:ext cx="8545343" cy="504602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 обеспечение 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предупредительных мер по сокращению производственного 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травматизма 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профессиональных заболеваний работников и санаторно-курортного лечения работников, занятых на работах с вредными и (или) опасными производственными 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факторами</a:t>
            </a:r>
            <a:endParaRPr lang="ru-RU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ru-RU" sz="44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8345" y="762000"/>
            <a:ext cx="13880393" cy="3593657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 Фонда может принять решение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отказе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финансовом обеспечении предупредительных мер в следующих случаях: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на день подачи заявления у страхователя имеются непогашенные недоимка, задолженность по пеням и штрафам;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представленные документы содержат недостоверную информацию;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если предусмотренные бюджетом Фонда средства на финансовое обеспечение предупредительных мер на текущий год полностью распределены;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при представлении страхователем неполного комплекта документов.</a:t>
            </a:r>
          </a:p>
        </p:txBody>
      </p:sp>
      <p:grpSp>
        <p:nvGrpSpPr>
          <p:cNvPr id="14" name="Group 71">
            <a:extLst>
              <a:ext uri="{FF2B5EF4-FFF2-40B4-BE49-F238E27FC236}">
                <a16:creationId xmlns:a16="http://schemas.microsoft.com/office/drawing/2014/main" xmlns="" id="{8D28584F-A098-DE4B-A2D7-C7291C484BC4}"/>
              </a:ext>
            </a:extLst>
          </p:cNvPr>
          <p:cNvGrpSpPr/>
          <p:nvPr/>
        </p:nvGrpSpPr>
        <p:grpSpPr>
          <a:xfrm>
            <a:off x="634994" y="480009"/>
            <a:ext cx="914452" cy="1075526"/>
            <a:chOff x="634994" y="480009"/>
            <a:chExt cx="914452" cy="1075526"/>
          </a:xfrm>
        </p:grpSpPr>
        <p:pic>
          <p:nvPicPr>
            <p:cNvPr id="15" name="object 3">
              <a:extLst>
                <a:ext uri="{FF2B5EF4-FFF2-40B4-BE49-F238E27FC236}">
                  <a16:creationId xmlns:a16="http://schemas.microsoft.com/office/drawing/2014/main" xmlns="" id="{C4379483-32C9-8E43-858C-158D10620604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16" name="object 4">
              <a:extLst>
                <a:ext uri="{FF2B5EF4-FFF2-40B4-BE49-F238E27FC236}">
                  <a16:creationId xmlns:a16="http://schemas.microsoft.com/office/drawing/2014/main" xmlns="" id="{C9367BC8-97BB-7745-8743-EA44E871FB0B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17" name="object 5">
              <a:extLst>
                <a:ext uri="{FF2B5EF4-FFF2-40B4-BE49-F238E27FC236}">
                  <a16:creationId xmlns:a16="http://schemas.microsoft.com/office/drawing/2014/main" xmlns="" id="{D8F2337A-61F6-EE4F-B178-DF332EB3EFB8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6">
              <a:extLst>
                <a:ext uri="{FF2B5EF4-FFF2-40B4-BE49-F238E27FC236}">
                  <a16:creationId xmlns:a16="http://schemas.microsoft.com/office/drawing/2014/main" xmlns="" id="{E4578B1F-83BA-6746-9788-4A7E2D401EE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9" name="object 7">
              <a:extLst>
                <a:ext uri="{FF2B5EF4-FFF2-40B4-BE49-F238E27FC236}">
                  <a16:creationId xmlns:a16="http://schemas.microsoft.com/office/drawing/2014/main" xmlns="" id="{280DD42E-F723-054F-9A57-BC901E9DE222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20" name="object 8">
              <a:extLst>
                <a:ext uri="{FF2B5EF4-FFF2-40B4-BE49-F238E27FC236}">
                  <a16:creationId xmlns:a16="http://schemas.microsoft.com/office/drawing/2014/main" xmlns="" id="{D470DCAC-5709-1A46-80E9-B199D9982462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9">
              <a:extLst>
                <a:ext uri="{FF2B5EF4-FFF2-40B4-BE49-F238E27FC236}">
                  <a16:creationId xmlns:a16="http://schemas.microsoft.com/office/drawing/2014/main" xmlns="" id="{9700864F-63DC-E645-8FDD-7C251563940C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22" name="object 10">
              <a:extLst>
                <a:ext uri="{FF2B5EF4-FFF2-40B4-BE49-F238E27FC236}">
                  <a16:creationId xmlns:a16="http://schemas.microsoft.com/office/drawing/2014/main" xmlns="" id="{AA51032B-06CB-1745-9A08-B269C548F41E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23" name="object 11">
              <a:extLst>
                <a:ext uri="{FF2B5EF4-FFF2-40B4-BE49-F238E27FC236}">
                  <a16:creationId xmlns:a16="http://schemas.microsoft.com/office/drawing/2014/main" xmlns="" id="{159EC34A-23EB-8E42-A713-77BF26E347C3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24" name="object 12">
              <a:extLst>
                <a:ext uri="{FF2B5EF4-FFF2-40B4-BE49-F238E27FC236}">
                  <a16:creationId xmlns:a16="http://schemas.microsoft.com/office/drawing/2014/main" xmlns="" id="{B891888D-CEF5-6D42-809C-701DC1F2AD4F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25" name="object 13">
              <a:extLst>
                <a:ext uri="{FF2B5EF4-FFF2-40B4-BE49-F238E27FC236}">
                  <a16:creationId xmlns:a16="http://schemas.microsoft.com/office/drawing/2014/main" xmlns="" id="{73947372-EB51-5549-96BD-008C7D475BE6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27" name="object 14">
              <a:extLst>
                <a:ext uri="{FF2B5EF4-FFF2-40B4-BE49-F238E27FC236}">
                  <a16:creationId xmlns:a16="http://schemas.microsoft.com/office/drawing/2014/main" xmlns="" id="{6E3C17C6-D508-3249-927A-A5EBFCA00D25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5">
              <a:extLst>
                <a:ext uri="{FF2B5EF4-FFF2-40B4-BE49-F238E27FC236}">
                  <a16:creationId xmlns:a16="http://schemas.microsoft.com/office/drawing/2014/main" xmlns="" id="{7715C4A8-B4CB-174A-8586-F1C480F58D06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29" name="TextBox 28"/>
          <p:cNvSpPr txBox="1"/>
          <p:nvPr/>
        </p:nvSpPr>
        <p:spPr>
          <a:xfrm>
            <a:off x="722745" y="4917532"/>
            <a:ext cx="15025235" cy="1008334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Учитывая, что одним из критериев при вынесении решения является наличие бюджетных средств, просим обращаться в отделение Фонда как можно раньше.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51200" y="6874426"/>
            <a:ext cx="12496780" cy="1008334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Возврат расходов произведенных организациями на предупредительные меры отделением Фонда осуществляется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15 декабря текущего года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999" y="6650159"/>
            <a:ext cx="1251983" cy="1456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033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8345" y="304800"/>
            <a:ext cx="13880393" cy="3101214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/>
          <a:p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подачи заявлений</a:t>
            </a:r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Почтовое отправление и ЕПГУ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в форме электронного документа посредством ЕПГУ является наиболее целесообразным, так как дает возможность отслеживать процесс рассмотрения представленных документов – от подачи до получения решения в личном кабинете ЕПГУ (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https://www.gosuslugi.ru/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grpSp>
        <p:nvGrpSpPr>
          <p:cNvPr id="14" name="Group 71">
            <a:extLst>
              <a:ext uri="{FF2B5EF4-FFF2-40B4-BE49-F238E27FC236}">
                <a16:creationId xmlns:a16="http://schemas.microsoft.com/office/drawing/2014/main" xmlns="" id="{8D28584F-A098-DE4B-A2D7-C7291C484BC4}"/>
              </a:ext>
            </a:extLst>
          </p:cNvPr>
          <p:cNvGrpSpPr/>
          <p:nvPr/>
        </p:nvGrpSpPr>
        <p:grpSpPr>
          <a:xfrm>
            <a:off x="634994" y="480009"/>
            <a:ext cx="914452" cy="1075526"/>
            <a:chOff x="634994" y="480009"/>
            <a:chExt cx="914452" cy="1075526"/>
          </a:xfrm>
        </p:grpSpPr>
        <p:pic>
          <p:nvPicPr>
            <p:cNvPr id="15" name="object 3">
              <a:extLst>
                <a:ext uri="{FF2B5EF4-FFF2-40B4-BE49-F238E27FC236}">
                  <a16:creationId xmlns:a16="http://schemas.microsoft.com/office/drawing/2014/main" xmlns="" id="{C4379483-32C9-8E43-858C-158D10620604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16" name="object 4">
              <a:extLst>
                <a:ext uri="{FF2B5EF4-FFF2-40B4-BE49-F238E27FC236}">
                  <a16:creationId xmlns:a16="http://schemas.microsoft.com/office/drawing/2014/main" xmlns="" id="{C9367BC8-97BB-7745-8743-EA44E871FB0B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17" name="object 5">
              <a:extLst>
                <a:ext uri="{FF2B5EF4-FFF2-40B4-BE49-F238E27FC236}">
                  <a16:creationId xmlns:a16="http://schemas.microsoft.com/office/drawing/2014/main" xmlns="" id="{D8F2337A-61F6-EE4F-B178-DF332EB3EFB8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6">
              <a:extLst>
                <a:ext uri="{FF2B5EF4-FFF2-40B4-BE49-F238E27FC236}">
                  <a16:creationId xmlns:a16="http://schemas.microsoft.com/office/drawing/2014/main" xmlns="" id="{E4578B1F-83BA-6746-9788-4A7E2D401EE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9" name="object 7">
              <a:extLst>
                <a:ext uri="{FF2B5EF4-FFF2-40B4-BE49-F238E27FC236}">
                  <a16:creationId xmlns:a16="http://schemas.microsoft.com/office/drawing/2014/main" xmlns="" id="{280DD42E-F723-054F-9A57-BC901E9DE222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20" name="object 8">
              <a:extLst>
                <a:ext uri="{FF2B5EF4-FFF2-40B4-BE49-F238E27FC236}">
                  <a16:creationId xmlns:a16="http://schemas.microsoft.com/office/drawing/2014/main" xmlns="" id="{D470DCAC-5709-1A46-80E9-B199D9982462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9">
              <a:extLst>
                <a:ext uri="{FF2B5EF4-FFF2-40B4-BE49-F238E27FC236}">
                  <a16:creationId xmlns:a16="http://schemas.microsoft.com/office/drawing/2014/main" xmlns="" id="{9700864F-63DC-E645-8FDD-7C251563940C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22" name="object 10">
              <a:extLst>
                <a:ext uri="{FF2B5EF4-FFF2-40B4-BE49-F238E27FC236}">
                  <a16:creationId xmlns:a16="http://schemas.microsoft.com/office/drawing/2014/main" xmlns="" id="{AA51032B-06CB-1745-9A08-B269C548F41E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23" name="object 11">
              <a:extLst>
                <a:ext uri="{FF2B5EF4-FFF2-40B4-BE49-F238E27FC236}">
                  <a16:creationId xmlns:a16="http://schemas.microsoft.com/office/drawing/2014/main" xmlns="" id="{159EC34A-23EB-8E42-A713-77BF26E347C3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24" name="object 12">
              <a:extLst>
                <a:ext uri="{FF2B5EF4-FFF2-40B4-BE49-F238E27FC236}">
                  <a16:creationId xmlns:a16="http://schemas.microsoft.com/office/drawing/2014/main" xmlns="" id="{B891888D-CEF5-6D42-809C-701DC1F2AD4F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25" name="object 13">
              <a:extLst>
                <a:ext uri="{FF2B5EF4-FFF2-40B4-BE49-F238E27FC236}">
                  <a16:creationId xmlns:a16="http://schemas.microsoft.com/office/drawing/2014/main" xmlns="" id="{73947372-EB51-5549-96BD-008C7D475BE6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27" name="object 14">
              <a:extLst>
                <a:ext uri="{FF2B5EF4-FFF2-40B4-BE49-F238E27FC236}">
                  <a16:creationId xmlns:a16="http://schemas.microsoft.com/office/drawing/2014/main" xmlns="" id="{6E3C17C6-D508-3249-927A-A5EBFCA00D25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5">
              <a:extLst>
                <a:ext uri="{FF2B5EF4-FFF2-40B4-BE49-F238E27FC236}">
                  <a16:creationId xmlns:a16="http://schemas.microsoft.com/office/drawing/2014/main" xmlns="" id="{7715C4A8-B4CB-174A-8586-F1C480F58D06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29" name="TextBox 28"/>
          <p:cNvSpPr txBox="1"/>
          <p:nvPr/>
        </p:nvSpPr>
        <p:spPr>
          <a:xfrm>
            <a:off x="800484" y="4191000"/>
            <a:ext cx="15025235" cy="2485661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Всю дополнительную информацию можно уточнить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-по телефону регионального контакт-центра для страхователей –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8(4832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77-06-79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-по телефону специалистов Отделения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8(4832)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62-41-69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-на сайте Социального фонда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России: </a:t>
            </a: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https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://sfr.gov.ru/branches/bryansk/info/~0/8941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 </a:t>
            </a: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телеграм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-чате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страхователей: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https://t.me/+O2ASQjRwolBjZmEy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33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F70FF60C-7341-964B-8440-4C1F2C70E6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314" y="3086263"/>
            <a:ext cx="10879606" cy="597666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8B189839-F567-C141-85A7-3182C767F6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3200" y="5334000"/>
            <a:ext cx="4044369" cy="2883244"/>
          </a:xfrm>
          <a:prstGeom prst="rect">
            <a:avLst/>
          </a:prstGeom>
        </p:spPr>
      </p:pic>
      <p:sp>
        <p:nvSpPr>
          <p:cNvPr id="26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651000" y="609600"/>
            <a:ext cx="8621544" cy="36576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ru-RU" sz="8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ВИМАНИЕ</a:t>
            </a:r>
            <a:endParaRPr lang="ru-RU" sz="8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903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4294967295"/>
          </p:nvPr>
        </p:nvSpPr>
        <p:spPr>
          <a:xfrm>
            <a:off x="12598400" y="8654002"/>
            <a:ext cx="3657600" cy="486833"/>
          </a:xfrm>
          <a:prstGeom prst="rect">
            <a:avLst/>
          </a:prstGeom>
        </p:spPr>
        <p:txBody>
          <a:bodyPr lIns="121917" tIns="60958" rIns="121917" bIns="60958"/>
          <a:lstStyle/>
          <a:p>
            <a:fld id="{5DDC2DCF-3C1B-440A-9DFA-774E92B339DA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861687" y="3962400"/>
            <a:ext cx="14825356" cy="19697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21917" tIns="60958" rIns="121917" bIns="60958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Отделением Фонда осуществляется возмещение расходов на финансирование предупредительных мер по сокращению производственного травматизма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Правилами финансового обеспечения предупредительных мер по сокращению производственного травматизма и профессиональных заболеваний работников, занятых на работах с вредными и опасными производственными факторами», утвержденными  приказом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МинТруда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РФ №347н от 11.07.2024.</a:t>
            </a:r>
          </a:p>
        </p:txBody>
      </p:sp>
      <p:grpSp>
        <p:nvGrpSpPr>
          <p:cNvPr id="54" name="Group 47">
            <a:extLst>
              <a:ext uri="{FF2B5EF4-FFF2-40B4-BE49-F238E27FC236}">
                <a16:creationId xmlns:a16="http://schemas.microsoft.com/office/drawing/2014/main" xmlns="" id="{A19E95C1-44B7-5941-A77E-45C75DB8EAFB}"/>
              </a:ext>
            </a:extLst>
          </p:cNvPr>
          <p:cNvGrpSpPr/>
          <p:nvPr/>
        </p:nvGrpSpPr>
        <p:grpSpPr>
          <a:xfrm>
            <a:off x="241479" y="235795"/>
            <a:ext cx="914452" cy="1075535"/>
            <a:chOff x="634994" y="7556702"/>
            <a:chExt cx="914452" cy="1075534"/>
          </a:xfrm>
        </p:grpSpPr>
        <p:pic>
          <p:nvPicPr>
            <p:cNvPr id="55" name="object 5">
              <a:extLst>
                <a:ext uri="{FF2B5EF4-FFF2-40B4-BE49-F238E27FC236}">
                  <a16:creationId xmlns:a16="http://schemas.microsoft.com/office/drawing/2014/main" xmlns="" id="{0ECA3D47-D73F-E14C-8F56-3257F3C5B0B2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56" name="object 6">
              <a:extLst>
                <a:ext uri="{FF2B5EF4-FFF2-40B4-BE49-F238E27FC236}">
                  <a16:creationId xmlns:a16="http://schemas.microsoft.com/office/drawing/2014/main" xmlns="" id="{54DFBAC4-6384-4043-B7AB-6E477911FD3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60" name="object 7">
              <a:extLst>
                <a:ext uri="{FF2B5EF4-FFF2-40B4-BE49-F238E27FC236}">
                  <a16:creationId xmlns:a16="http://schemas.microsoft.com/office/drawing/2014/main" xmlns="" id="{B360366A-6229-D34C-8ABD-0984FCC8EDD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0" name="object 8">
              <a:extLst>
                <a:ext uri="{FF2B5EF4-FFF2-40B4-BE49-F238E27FC236}">
                  <a16:creationId xmlns:a16="http://schemas.microsoft.com/office/drawing/2014/main" xmlns="" id="{2A0B9DA9-576E-5F45-98B3-DDCEC039060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71" name="object 9">
              <a:extLst>
                <a:ext uri="{FF2B5EF4-FFF2-40B4-BE49-F238E27FC236}">
                  <a16:creationId xmlns:a16="http://schemas.microsoft.com/office/drawing/2014/main" xmlns="" id="{920488C4-F170-904D-8568-912251DB6E3B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72" name="object 10">
              <a:extLst>
                <a:ext uri="{FF2B5EF4-FFF2-40B4-BE49-F238E27FC236}">
                  <a16:creationId xmlns:a16="http://schemas.microsoft.com/office/drawing/2014/main" xmlns="" id="{2EC8B7FF-7F96-304A-AF0B-09A5706CB56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3" name="object 11">
              <a:extLst>
                <a:ext uri="{FF2B5EF4-FFF2-40B4-BE49-F238E27FC236}">
                  <a16:creationId xmlns:a16="http://schemas.microsoft.com/office/drawing/2014/main" xmlns="" id="{86F243BE-F416-A648-BCFC-B667C51B2616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74" name="object 12">
              <a:extLst>
                <a:ext uri="{FF2B5EF4-FFF2-40B4-BE49-F238E27FC236}">
                  <a16:creationId xmlns:a16="http://schemas.microsoft.com/office/drawing/2014/main" xmlns="" id="{596D7822-8887-3A47-97D1-FB22B43410C1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75" name="object 13">
              <a:extLst>
                <a:ext uri="{FF2B5EF4-FFF2-40B4-BE49-F238E27FC236}">
                  <a16:creationId xmlns:a16="http://schemas.microsoft.com/office/drawing/2014/main" xmlns="" id="{D8B163FE-8973-404D-8E08-58D9EF9B9606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76" name="object 14">
              <a:extLst>
                <a:ext uri="{FF2B5EF4-FFF2-40B4-BE49-F238E27FC236}">
                  <a16:creationId xmlns:a16="http://schemas.microsoft.com/office/drawing/2014/main" xmlns="" id="{7E5F990C-0C85-284A-BA6B-BD014A99F8EE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77" name="object 15">
              <a:extLst>
                <a:ext uri="{FF2B5EF4-FFF2-40B4-BE49-F238E27FC236}">
                  <a16:creationId xmlns:a16="http://schemas.microsoft.com/office/drawing/2014/main" xmlns="" id="{DA5A55AC-4B6C-514F-83B9-4B935DBE48E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78" name="object 16">
              <a:extLst>
                <a:ext uri="{FF2B5EF4-FFF2-40B4-BE49-F238E27FC236}">
                  <a16:creationId xmlns:a16="http://schemas.microsoft.com/office/drawing/2014/main" xmlns="" id="{F3D7E595-2F2D-CE4B-8312-46BC95AF60EB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9" name="object 17">
              <a:extLst>
                <a:ext uri="{FF2B5EF4-FFF2-40B4-BE49-F238E27FC236}">
                  <a16:creationId xmlns:a16="http://schemas.microsoft.com/office/drawing/2014/main" xmlns="" id="{34418427-8B52-414E-A3C5-A4EDAE0BD4DC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80" name="Прямоугольник 79"/>
          <p:cNvSpPr/>
          <p:nvPr/>
        </p:nvSpPr>
        <p:spPr>
          <a:xfrm>
            <a:off x="1670269" y="599368"/>
            <a:ext cx="13440229" cy="30962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21917" tIns="60958" rIns="121917" bIns="60958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Социальный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Фонд, как страховщик используя правовые инструменты влияет на экономическую заинтересованность организаций в сокращении числа травм и профессиональных заболеваний на производстве.</a:t>
            </a:r>
          </a:p>
          <a:p>
            <a:pPr algn="just">
              <a:lnSpc>
                <a:spcPct val="115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Законодательством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 ряд мер по предупреждению и профилактике страховых случаев,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повышению экономической заинтересованности работодателей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улучшении условий и охраны труда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913023" y="6248400"/>
            <a:ext cx="14825356" cy="14157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21917" tIns="60958" rIns="121917" bIns="60958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юбой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зарегистрированный в отделении СФР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возместить часть затрат на мероприятия по улучшению условий труда, охрану труда и санаторно-курортное лечение определенных категорий работников путем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компенсации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879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27200" y="228600"/>
            <a:ext cx="14337593" cy="2177885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предупредительных мер по сокращению производственного </a:t>
            </a: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травматизма </a:t>
            </a:r>
          </a:p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ОСФР по Брянской области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690559210"/>
              </p:ext>
            </p:extLst>
          </p:nvPr>
        </p:nvGraphicFramePr>
        <p:xfrm>
          <a:off x="1335025" y="2384967"/>
          <a:ext cx="14189506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861800" y="2743680"/>
            <a:ext cx="2426582" cy="731335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/>
          <a:p>
            <a:pPr algn="ctr"/>
            <a:r>
              <a:rPr lang="ru-RU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148,77</a:t>
            </a:r>
            <a:endParaRPr lang="ru-RU" sz="3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08400" y="6074779"/>
            <a:ext cx="1588382" cy="731335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/>
          <a:p>
            <a:pPr algn="ctr"/>
            <a:r>
              <a:rPr lang="ru-RU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64,6</a:t>
            </a:r>
            <a:endParaRPr lang="ru-RU" sz="3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8968" y="5668889"/>
            <a:ext cx="1588382" cy="731335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/>
          <a:p>
            <a:pPr algn="ctr"/>
            <a:r>
              <a:rPr lang="ru-RU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74,3</a:t>
            </a:r>
            <a:endParaRPr lang="ru-RU" sz="3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Group 71">
            <a:extLst>
              <a:ext uri="{FF2B5EF4-FFF2-40B4-BE49-F238E27FC236}">
                <a16:creationId xmlns:a16="http://schemas.microsoft.com/office/drawing/2014/main" xmlns="" id="{8D28584F-A098-DE4B-A2D7-C7291C484BC4}"/>
              </a:ext>
            </a:extLst>
          </p:cNvPr>
          <p:cNvGrpSpPr/>
          <p:nvPr/>
        </p:nvGrpSpPr>
        <p:grpSpPr>
          <a:xfrm>
            <a:off x="634994" y="480009"/>
            <a:ext cx="914452" cy="1075526"/>
            <a:chOff x="634994" y="480009"/>
            <a:chExt cx="914452" cy="1075526"/>
          </a:xfrm>
        </p:grpSpPr>
        <p:pic>
          <p:nvPicPr>
            <p:cNvPr id="15" name="object 3">
              <a:extLst>
                <a:ext uri="{FF2B5EF4-FFF2-40B4-BE49-F238E27FC236}">
                  <a16:creationId xmlns:a16="http://schemas.microsoft.com/office/drawing/2014/main" xmlns="" id="{C4379483-32C9-8E43-858C-158D10620604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16" name="object 4">
              <a:extLst>
                <a:ext uri="{FF2B5EF4-FFF2-40B4-BE49-F238E27FC236}">
                  <a16:creationId xmlns:a16="http://schemas.microsoft.com/office/drawing/2014/main" xmlns="" id="{C9367BC8-97BB-7745-8743-EA44E871FB0B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17" name="object 5">
              <a:extLst>
                <a:ext uri="{FF2B5EF4-FFF2-40B4-BE49-F238E27FC236}">
                  <a16:creationId xmlns:a16="http://schemas.microsoft.com/office/drawing/2014/main" xmlns="" id="{D8F2337A-61F6-EE4F-B178-DF332EB3EFB8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6">
              <a:extLst>
                <a:ext uri="{FF2B5EF4-FFF2-40B4-BE49-F238E27FC236}">
                  <a16:creationId xmlns:a16="http://schemas.microsoft.com/office/drawing/2014/main" xmlns="" id="{E4578B1F-83BA-6746-9788-4A7E2D401EE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9" name="object 7">
              <a:extLst>
                <a:ext uri="{FF2B5EF4-FFF2-40B4-BE49-F238E27FC236}">
                  <a16:creationId xmlns:a16="http://schemas.microsoft.com/office/drawing/2014/main" xmlns="" id="{280DD42E-F723-054F-9A57-BC901E9DE222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20" name="object 8">
              <a:extLst>
                <a:ext uri="{FF2B5EF4-FFF2-40B4-BE49-F238E27FC236}">
                  <a16:creationId xmlns:a16="http://schemas.microsoft.com/office/drawing/2014/main" xmlns="" id="{D470DCAC-5709-1A46-80E9-B199D9982462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9">
              <a:extLst>
                <a:ext uri="{FF2B5EF4-FFF2-40B4-BE49-F238E27FC236}">
                  <a16:creationId xmlns:a16="http://schemas.microsoft.com/office/drawing/2014/main" xmlns="" id="{9700864F-63DC-E645-8FDD-7C251563940C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22" name="object 10">
              <a:extLst>
                <a:ext uri="{FF2B5EF4-FFF2-40B4-BE49-F238E27FC236}">
                  <a16:creationId xmlns:a16="http://schemas.microsoft.com/office/drawing/2014/main" xmlns="" id="{AA51032B-06CB-1745-9A08-B269C548F41E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23" name="object 11">
              <a:extLst>
                <a:ext uri="{FF2B5EF4-FFF2-40B4-BE49-F238E27FC236}">
                  <a16:creationId xmlns:a16="http://schemas.microsoft.com/office/drawing/2014/main" xmlns="" id="{159EC34A-23EB-8E42-A713-77BF26E347C3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24" name="object 12">
              <a:extLst>
                <a:ext uri="{FF2B5EF4-FFF2-40B4-BE49-F238E27FC236}">
                  <a16:creationId xmlns:a16="http://schemas.microsoft.com/office/drawing/2014/main" xmlns="" id="{B891888D-CEF5-6D42-809C-701DC1F2AD4F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25" name="object 13">
              <a:extLst>
                <a:ext uri="{FF2B5EF4-FFF2-40B4-BE49-F238E27FC236}">
                  <a16:creationId xmlns:a16="http://schemas.microsoft.com/office/drawing/2014/main" xmlns="" id="{73947372-EB51-5549-96BD-008C7D475BE6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27" name="object 14">
              <a:extLst>
                <a:ext uri="{FF2B5EF4-FFF2-40B4-BE49-F238E27FC236}">
                  <a16:creationId xmlns:a16="http://schemas.microsoft.com/office/drawing/2014/main" xmlns="" id="{6E3C17C6-D508-3249-927A-A5EBFCA00D25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5">
              <a:extLst>
                <a:ext uri="{FF2B5EF4-FFF2-40B4-BE49-F238E27FC236}">
                  <a16:creationId xmlns:a16="http://schemas.microsoft.com/office/drawing/2014/main" xmlns="" id="{7715C4A8-B4CB-174A-8586-F1C480F58D06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29" name="TextBox 28"/>
          <p:cNvSpPr txBox="1"/>
          <p:nvPr/>
        </p:nvSpPr>
        <p:spPr>
          <a:xfrm>
            <a:off x="9256110" y="4516386"/>
            <a:ext cx="1588382" cy="731335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/>
          <a:p>
            <a:pPr algn="ctr"/>
            <a:r>
              <a:rPr lang="ru-RU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102,8</a:t>
            </a:r>
            <a:endParaRPr lang="ru-RU" sz="3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795376" y="5699667"/>
            <a:ext cx="990600" cy="700557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/>
          <a:p>
            <a:pPr algn="ctr"/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670986" y="4148525"/>
            <a:ext cx="2585014" cy="1131444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Исполнено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78,8 (53%)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43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8489" y="1066800"/>
            <a:ext cx="13880393" cy="3470546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/>
          <a:p>
            <a:pPr algn="just"/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 обеспечение предупредительных мер осуществляется 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счет сумм страховых взносов по обязательному социальному страхованию от несчастных случаев на производстве и профессиональных заболеваний</a:t>
            </a: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подлежащих перечислению в установленном порядке страхователем в Фонд в текущем календарном году.</a:t>
            </a:r>
          </a:p>
        </p:txBody>
      </p:sp>
      <p:grpSp>
        <p:nvGrpSpPr>
          <p:cNvPr id="14" name="Group 71">
            <a:extLst>
              <a:ext uri="{FF2B5EF4-FFF2-40B4-BE49-F238E27FC236}">
                <a16:creationId xmlns:a16="http://schemas.microsoft.com/office/drawing/2014/main" xmlns="" id="{8D28584F-A098-DE4B-A2D7-C7291C484BC4}"/>
              </a:ext>
            </a:extLst>
          </p:cNvPr>
          <p:cNvGrpSpPr/>
          <p:nvPr/>
        </p:nvGrpSpPr>
        <p:grpSpPr>
          <a:xfrm>
            <a:off x="634994" y="480009"/>
            <a:ext cx="914452" cy="1075526"/>
            <a:chOff x="634994" y="480009"/>
            <a:chExt cx="914452" cy="1075526"/>
          </a:xfrm>
        </p:grpSpPr>
        <p:pic>
          <p:nvPicPr>
            <p:cNvPr id="15" name="object 3">
              <a:extLst>
                <a:ext uri="{FF2B5EF4-FFF2-40B4-BE49-F238E27FC236}">
                  <a16:creationId xmlns:a16="http://schemas.microsoft.com/office/drawing/2014/main" xmlns="" id="{C4379483-32C9-8E43-858C-158D10620604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16" name="object 4">
              <a:extLst>
                <a:ext uri="{FF2B5EF4-FFF2-40B4-BE49-F238E27FC236}">
                  <a16:creationId xmlns:a16="http://schemas.microsoft.com/office/drawing/2014/main" xmlns="" id="{C9367BC8-97BB-7745-8743-EA44E871FB0B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17" name="object 5">
              <a:extLst>
                <a:ext uri="{FF2B5EF4-FFF2-40B4-BE49-F238E27FC236}">
                  <a16:creationId xmlns:a16="http://schemas.microsoft.com/office/drawing/2014/main" xmlns="" id="{D8F2337A-61F6-EE4F-B178-DF332EB3EFB8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6">
              <a:extLst>
                <a:ext uri="{FF2B5EF4-FFF2-40B4-BE49-F238E27FC236}">
                  <a16:creationId xmlns:a16="http://schemas.microsoft.com/office/drawing/2014/main" xmlns="" id="{E4578B1F-83BA-6746-9788-4A7E2D401EE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9" name="object 7">
              <a:extLst>
                <a:ext uri="{FF2B5EF4-FFF2-40B4-BE49-F238E27FC236}">
                  <a16:creationId xmlns:a16="http://schemas.microsoft.com/office/drawing/2014/main" xmlns="" id="{280DD42E-F723-054F-9A57-BC901E9DE222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20" name="object 8">
              <a:extLst>
                <a:ext uri="{FF2B5EF4-FFF2-40B4-BE49-F238E27FC236}">
                  <a16:creationId xmlns:a16="http://schemas.microsoft.com/office/drawing/2014/main" xmlns="" id="{D470DCAC-5709-1A46-80E9-B199D9982462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9">
              <a:extLst>
                <a:ext uri="{FF2B5EF4-FFF2-40B4-BE49-F238E27FC236}">
                  <a16:creationId xmlns:a16="http://schemas.microsoft.com/office/drawing/2014/main" xmlns="" id="{9700864F-63DC-E645-8FDD-7C251563940C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22" name="object 10">
              <a:extLst>
                <a:ext uri="{FF2B5EF4-FFF2-40B4-BE49-F238E27FC236}">
                  <a16:creationId xmlns:a16="http://schemas.microsoft.com/office/drawing/2014/main" xmlns="" id="{AA51032B-06CB-1745-9A08-B269C548F41E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23" name="object 11">
              <a:extLst>
                <a:ext uri="{FF2B5EF4-FFF2-40B4-BE49-F238E27FC236}">
                  <a16:creationId xmlns:a16="http://schemas.microsoft.com/office/drawing/2014/main" xmlns="" id="{159EC34A-23EB-8E42-A713-77BF26E347C3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24" name="object 12">
              <a:extLst>
                <a:ext uri="{FF2B5EF4-FFF2-40B4-BE49-F238E27FC236}">
                  <a16:creationId xmlns:a16="http://schemas.microsoft.com/office/drawing/2014/main" xmlns="" id="{B891888D-CEF5-6D42-809C-701DC1F2AD4F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25" name="object 13">
              <a:extLst>
                <a:ext uri="{FF2B5EF4-FFF2-40B4-BE49-F238E27FC236}">
                  <a16:creationId xmlns:a16="http://schemas.microsoft.com/office/drawing/2014/main" xmlns="" id="{73947372-EB51-5549-96BD-008C7D475BE6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27" name="object 14">
              <a:extLst>
                <a:ext uri="{FF2B5EF4-FFF2-40B4-BE49-F238E27FC236}">
                  <a16:creationId xmlns:a16="http://schemas.microsoft.com/office/drawing/2014/main" xmlns="" id="{6E3C17C6-D508-3249-927A-A5EBFCA00D25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5">
              <a:extLst>
                <a:ext uri="{FF2B5EF4-FFF2-40B4-BE49-F238E27FC236}">
                  <a16:creationId xmlns:a16="http://schemas.microsoft.com/office/drawing/2014/main" xmlns="" id="{7715C4A8-B4CB-174A-8586-F1C480F58D06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26" name="TextBox 25"/>
          <p:cNvSpPr txBox="1"/>
          <p:nvPr/>
        </p:nvSpPr>
        <p:spPr>
          <a:xfrm>
            <a:off x="823548" y="5105400"/>
            <a:ext cx="11935400" cy="2362551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/>
          <a:p>
            <a:r>
              <a:rPr lang="ru-RU" sz="3600" dirty="0"/>
              <a:t>Работодатель </a:t>
            </a:r>
            <a:r>
              <a:rPr lang="ru-RU" sz="3600" dirty="0" smtClean="0"/>
              <a:t>оплачивает расходы на </a:t>
            </a:r>
            <a:r>
              <a:rPr lang="ru-RU" sz="3600" dirty="0"/>
              <a:t>предупредительные меры за счет собственных средств</a:t>
            </a:r>
            <a:r>
              <a:rPr lang="ru-RU" sz="3600" dirty="0" smtClean="0"/>
              <a:t>,</a:t>
            </a:r>
          </a:p>
          <a:p>
            <a:r>
              <a:rPr lang="ru-RU" sz="3600" dirty="0" smtClean="0"/>
              <a:t>а </a:t>
            </a:r>
            <a:r>
              <a:rPr lang="ru-RU" sz="3600" dirty="0"/>
              <a:t>затем возмещает </a:t>
            </a:r>
            <a:r>
              <a:rPr lang="ru-RU" sz="3600" u="sng" dirty="0"/>
              <a:t>за счёт средств бюджета СФР</a:t>
            </a:r>
            <a:r>
              <a:rPr lang="ru-RU" sz="3600" dirty="0"/>
              <a:t> расходы в пределах суммы, согласованной на эти цели.</a:t>
            </a:r>
          </a:p>
        </p:txBody>
      </p:sp>
      <p:pic>
        <p:nvPicPr>
          <p:cNvPr id="29" name="i-main-pic" descr="Картинка 13 из 159557">
            <a:hlinkClick r:id="rId12" tgtFrame="_blank"/>
          </p:cNvPr>
          <p:cNvPicPr/>
          <p:nvPr/>
        </p:nvPicPr>
        <p:blipFill rotWithShape="1">
          <a:blip r:embed="rId13"/>
          <a:srcRect l="12774" r="12688"/>
          <a:stretch/>
        </p:blipFill>
        <p:spPr bwMode="auto">
          <a:xfrm>
            <a:off x="13096744" y="4537346"/>
            <a:ext cx="2932138" cy="264561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10488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71">
            <a:extLst>
              <a:ext uri="{FF2B5EF4-FFF2-40B4-BE49-F238E27FC236}">
                <a16:creationId xmlns:a16="http://schemas.microsoft.com/office/drawing/2014/main" xmlns="" id="{8D28584F-A098-DE4B-A2D7-C7291C484BC4}"/>
              </a:ext>
            </a:extLst>
          </p:cNvPr>
          <p:cNvGrpSpPr/>
          <p:nvPr/>
        </p:nvGrpSpPr>
        <p:grpSpPr>
          <a:xfrm>
            <a:off x="634994" y="480009"/>
            <a:ext cx="914452" cy="1075526"/>
            <a:chOff x="634994" y="480009"/>
            <a:chExt cx="914452" cy="1075526"/>
          </a:xfrm>
        </p:grpSpPr>
        <p:pic>
          <p:nvPicPr>
            <p:cNvPr id="15" name="object 3">
              <a:extLst>
                <a:ext uri="{FF2B5EF4-FFF2-40B4-BE49-F238E27FC236}">
                  <a16:creationId xmlns:a16="http://schemas.microsoft.com/office/drawing/2014/main" xmlns="" id="{C4379483-32C9-8E43-858C-158D10620604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16" name="object 4">
              <a:extLst>
                <a:ext uri="{FF2B5EF4-FFF2-40B4-BE49-F238E27FC236}">
                  <a16:creationId xmlns:a16="http://schemas.microsoft.com/office/drawing/2014/main" xmlns="" id="{C9367BC8-97BB-7745-8743-EA44E871FB0B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17" name="object 5">
              <a:extLst>
                <a:ext uri="{FF2B5EF4-FFF2-40B4-BE49-F238E27FC236}">
                  <a16:creationId xmlns:a16="http://schemas.microsoft.com/office/drawing/2014/main" xmlns="" id="{D8F2337A-61F6-EE4F-B178-DF332EB3EFB8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6">
              <a:extLst>
                <a:ext uri="{FF2B5EF4-FFF2-40B4-BE49-F238E27FC236}">
                  <a16:creationId xmlns:a16="http://schemas.microsoft.com/office/drawing/2014/main" xmlns="" id="{E4578B1F-83BA-6746-9788-4A7E2D401EE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9" name="object 7">
              <a:extLst>
                <a:ext uri="{FF2B5EF4-FFF2-40B4-BE49-F238E27FC236}">
                  <a16:creationId xmlns:a16="http://schemas.microsoft.com/office/drawing/2014/main" xmlns="" id="{280DD42E-F723-054F-9A57-BC901E9DE222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20" name="object 8">
              <a:extLst>
                <a:ext uri="{FF2B5EF4-FFF2-40B4-BE49-F238E27FC236}">
                  <a16:creationId xmlns:a16="http://schemas.microsoft.com/office/drawing/2014/main" xmlns="" id="{D470DCAC-5709-1A46-80E9-B199D9982462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9">
              <a:extLst>
                <a:ext uri="{FF2B5EF4-FFF2-40B4-BE49-F238E27FC236}">
                  <a16:creationId xmlns:a16="http://schemas.microsoft.com/office/drawing/2014/main" xmlns="" id="{9700864F-63DC-E645-8FDD-7C251563940C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22" name="object 10">
              <a:extLst>
                <a:ext uri="{FF2B5EF4-FFF2-40B4-BE49-F238E27FC236}">
                  <a16:creationId xmlns:a16="http://schemas.microsoft.com/office/drawing/2014/main" xmlns="" id="{AA51032B-06CB-1745-9A08-B269C548F41E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23" name="object 11">
              <a:extLst>
                <a:ext uri="{FF2B5EF4-FFF2-40B4-BE49-F238E27FC236}">
                  <a16:creationId xmlns:a16="http://schemas.microsoft.com/office/drawing/2014/main" xmlns="" id="{159EC34A-23EB-8E42-A713-77BF26E347C3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24" name="object 12">
              <a:extLst>
                <a:ext uri="{FF2B5EF4-FFF2-40B4-BE49-F238E27FC236}">
                  <a16:creationId xmlns:a16="http://schemas.microsoft.com/office/drawing/2014/main" xmlns="" id="{B891888D-CEF5-6D42-809C-701DC1F2AD4F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25" name="object 13">
              <a:extLst>
                <a:ext uri="{FF2B5EF4-FFF2-40B4-BE49-F238E27FC236}">
                  <a16:creationId xmlns:a16="http://schemas.microsoft.com/office/drawing/2014/main" xmlns="" id="{73947372-EB51-5549-96BD-008C7D475BE6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27" name="object 14">
              <a:extLst>
                <a:ext uri="{FF2B5EF4-FFF2-40B4-BE49-F238E27FC236}">
                  <a16:creationId xmlns:a16="http://schemas.microsoft.com/office/drawing/2014/main" xmlns="" id="{6E3C17C6-D508-3249-927A-A5EBFCA00D25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5">
              <a:extLst>
                <a:ext uri="{FF2B5EF4-FFF2-40B4-BE49-F238E27FC236}">
                  <a16:creationId xmlns:a16="http://schemas.microsoft.com/office/drawing/2014/main" xmlns="" id="{7715C4A8-B4CB-174A-8586-F1C480F58D06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30" name="TextBox 29"/>
          <p:cNvSpPr txBox="1"/>
          <p:nvPr/>
        </p:nvSpPr>
        <p:spPr>
          <a:xfrm>
            <a:off x="1727200" y="1242607"/>
            <a:ext cx="14325600" cy="7902529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/>
          <a:p>
            <a:r>
              <a:rPr lang="ru-RU" sz="2800" dirty="0"/>
              <a:t>а) </a:t>
            </a:r>
            <a:r>
              <a:rPr lang="ru-RU" sz="2800" u="sng" dirty="0"/>
              <a:t>проведение специальной оценки условий труда</a:t>
            </a:r>
            <a:r>
              <a:rPr lang="ru-RU" sz="2800" dirty="0"/>
              <a:t>;</a:t>
            </a:r>
          </a:p>
          <a:p>
            <a:r>
              <a:rPr lang="ru-RU" sz="2800" dirty="0"/>
              <a:t>б) реализация мероприятий по приведению уровней воздействия вредных и (или) опасных производственных факторов на рабочих местах в соответствие с государственными нормативными требованиями охраны труда;</a:t>
            </a:r>
          </a:p>
          <a:p>
            <a:r>
              <a:rPr lang="ru-RU" sz="2800" dirty="0"/>
              <a:t>в) </a:t>
            </a:r>
            <a:r>
              <a:rPr lang="ru-RU" sz="2800" u="sng" dirty="0"/>
              <a:t>обучение по охране труда и (или) обучение по вопросам безопасного ведения работ</a:t>
            </a:r>
            <a:r>
              <a:rPr lang="ru-RU" sz="2800" dirty="0"/>
              <a:t>;</a:t>
            </a:r>
          </a:p>
          <a:p>
            <a:r>
              <a:rPr lang="ru-RU" sz="2800" dirty="0"/>
              <a:t>г) </a:t>
            </a:r>
            <a:r>
              <a:rPr lang="ru-RU" sz="2800" u="sng" dirty="0"/>
              <a:t>приобретение работникам, занятым на работах с вредными и (или) опасными условиями труда, средств индивидуальной защиты</a:t>
            </a:r>
            <a:r>
              <a:rPr lang="ru-RU" sz="2800" dirty="0"/>
              <a:t>;</a:t>
            </a:r>
          </a:p>
          <a:p>
            <a:r>
              <a:rPr lang="ru-RU" sz="2800" dirty="0"/>
              <a:t>д) </a:t>
            </a:r>
            <a:r>
              <a:rPr lang="ru-RU" sz="2800" u="sng" dirty="0"/>
              <a:t>санаторно-курортное лечение работников, занятых на работах с вредными и (или) опасными производственными факторами (исключая размещение в номерах высшей категории);</a:t>
            </a:r>
            <a:endParaRPr lang="ru-RU" sz="2800" dirty="0"/>
          </a:p>
          <a:p>
            <a:r>
              <a:rPr lang="ru-RU" sz="2800" dirty="0"/>
              <a:t>е) </a:t>
            </a:r>
            <a:r>
              <a:rPr lang="ru-RU" sz="2800" u="sng" dirty="0"/>
              <a:t>проведение обязательных периодических медицинских осмотров (обследований) работников</a:t>
            </a:r>
            <a:r>
              <a:rPr lang="ru-RU" sz="2800" dirty="0"/>
              <a:t>;</a:t>
            </a:r>
          </a:p>
          <a:p>
            <a:r>
              <a:rPr lang="ru-RU" sz="2800" dirty="0"/>
              <a:t>ж) обеспечение лечебно-профилактическим питанием (далее - ЛПП) работников;</a:t>
            </a:r>
          </a:p>
          <a:p>
            <a:r>
              <a:rPr lang="ru-RU" sz="2800" dirty="0"/>
              <a:t>з) </a:t>
            </a:r>
            <a:r>
              <a:rPr lang="ru-RU" sz="2800" u="sng" dirty="0"/>
              <a:t>приобретение медицинских изделий для количественного определения алкоголя в выдыхаемом воздухе, а также для определения наличия </a:t>
            </a:r>
            <a:r>
              <a:rPr lang="ru-RU" sz="2800" u="sng" dirty="0" err="1"/>
              <a:t>психоактивных</a:t>
            </a:r>
            <a:r>
              <a:rPr lang="ru-RU" sz="2800" u="sng" dirty="0"/>
              <a:t> веществ в моче, зарегистрированных в установленном порядке</a:t>
            </a:r>
            <a:r>
              <a:rPr lang="ru-RU" sz="2800" dirty="0"/>
              <a:t>;</a:t>
            </a:r>
          </a:p>
          <a:p>
            <a:r>
              <a:rPr lang="ru-RU" sz="2800" dirty="0"/>
              <a:t>и) </a:t>
            </a:r>
            <a:r>
              <a:rPr lang="ru-RU" sz="2800" u="sng" dirty="0"/>
              <a:t>приобретение страхователями, осуществляющими пассажирские и грузовые перевозки, приборов контроля за режимом труда и отдыха водителей (</a:t>
            </a:r>
            <a:r>
              <a:rPr lang="ru-RU" sz="2800" u="sng" dirty="0" err="1"/>
              <a:t>тахографов</a:t>
            </a:r>
            <a:r>
              <a:rPr lang="ru-RU" sz="2800" u="sng" dirty="0"/>
              <a:t>)</a:t>
            </a:r>
            <a:r>
              <a:rPr lang="ru-RU" sz="2800" dirty="0"/>
              <a:t>;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04042" y="179388"/>
            <a:ext cx="13971916" cy="1131444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/>
          <a:p>
            <a:r>
              <a:rPr lang="ru-RU" sz="3200" dirty="0">
                <a:solidFill>
                  <a:srgbClr val="0070C0"/>
                </a:solidFill>
              </a:rPr>
              <a:t>Финансовому обеспечению за счет сумм страховых взносов подлежат расходы страхователя на следующие </a:t>
            </a:r>
            <a:r>
              <a:rPr lang="ru-RU" sz="3200" b="1" dirty="0">
                <a:solidFill>
                  <a:srgbClr val="0070C0"/>
                </a:solidFill>
              </a:rPr>
              <a:t>17 мероприятий</a:t>
            </a:r>
            <a:r>
              <a:rPr lang="ru-RU" sz="3200" dirty="0">
                <a:solidFill>
                  <a:srgbClr val="0070C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7469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71">
            <a:extLst>
              <a:ext uri="{FF2B5EF4-FFF2-40B4-BE49-F238E27FC236}">
                <a16:creationId xmlns:a16="http://schemas.microsoft.com/office/drawing/2014/main" xmlns="" id="{8D28584F-A098-DE4B-A2D7-C7291C484BC4}"/>
              </a:ext>
            </a:extLst>
          </p:cNvPr>
          <p:cNvGrpSpPr/>
          <p:nvPr/>
        </p:nvGrpSpPr>
        <p:grpSpPr>
          <a:xfrm>
            <a:off x="634994" y="480009"/>
            <a:ext cx="914452" cy="1075526"/>
            <a:chOff x="634994" y="480009"/>
            <a:chExt cx="914452" cy="1075526"/>
          </a:xfrm>
        </p:grpSpPr>
        <p:pic>
          <p:nvPicPr>
            <p:cNvPr id="15" name="object 3">
              <a:extLst>
                <a:ext uri="{FF2B5EF4-FFF2-40B4-BE49-F238E27FC236}">
                  <a16:creationId xmlns:a16="http://schemas.microsoft.com/office/drawing/2014/main" xmlns="" id="{C4379483-32C9-8E43-858C-158D10620604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16" name="object 4">
              <a:extLst>
                <a:ext uri="{FF2B5EF4-FFF2-40B4-BE49-F238E27FC236}">
                  <a16:creationId xmlns:a16="http://schemas.microsoft.com/office/drawing/2014/main" xmlns="" id="{C9367BC8-97BB-7745-8743-EA44E871FB0B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17" name="object 5">
              <a:extLst>
                <a:ext uri="{FF2B5EF4-FFF2-40B4-BE49-F238E27FC236}">
                  <a16:creationId xmlns:a16="http://schemas.microsoft.com/office/drawing/2014/main" xmlns="" id="{D8F2337A-61F6-EE4F-B178-DF332EB3EFB8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6">
              <a:extLst>
                <a:ext uri="{FF2B5EF4-FFF2-40B4-BE49-F238E27FC236}">
                  <a16:creationId xmlns:a16="http://schemas.microsoft.com/office/drawing/2014/main" xmlns="" id="{E4578B1F-83BA-6746-9788-4A7E2D401EE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9" name="object 7">
              <a:extLst>
                <a:ext uri="{FF2B5EF4-FFF2-40B4-BE49-F238E27FC236}">
                  <a16:creationId xmlns:a16="http://schemas.microsoft.com/office/drawing/2014/main" xmlns="" id="{280DD42E-F723-054F-9A57-BC901E9DE222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20" name="object 8">
              <a:extLst>
                <a:ext uri="{FF2B5EF4-FFF2-40B4-BE49-F238E27FC236}">
                  <a16:creationId xmlns:a16="http://schemas.microsoft.com/office/drawing/2014/main" xmlns="" id="{D470DCAC-5709-1A46-80E9-B199D9982462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9">
              <a:extLst>
                <a:ext uri="{FF2B5EF4-FFF2-40B4-BE49-F238E27FC236}">
                  <a16:creationId xmlns:a16="http://schemas.microsoft.com/office/drawing/2014/main" xmlns="" id="{9700864F-63DC-E645-8FDD-7C251563940C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22" name="object 10">
              <a:extLst>
                <a:ext uri="{FF2B5EF4-FFF2-40B4-BE49-F238E27FC236}">
                  <a16:creationId xmlns:a16="http://schemas.microsoft.com/office/drawing/2014/main" xmlns="" id="{AA51032B-06CB-1745-9A08-B269C548F41E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23" name="object 11">
              <a:extLst>
                <a:ext uri="{FF2B5EF4-FFF2-40B4-BE49-F238E27FC236}">
                  <a16:creationId xmlns:a16="http://schemas.microsoft.com/office/drawing/2014/main" xmlns="" id="{159EC34A-23EB-8E42-A713-77BF26E347C3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24" name="object 12">
              <a:extLst>
                <a:ext uri="{FF2B5EF4-FFF2-40B4-BE49-F238E27FC236}">
                  <a16:creationId xmlns:a16="http://schemas.microsoft.com/office/drawing/2014/main" xmlns="" id="{B891888D-CEF5-6D42-809C-701DC1F2AD4F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25" name="object 13">
              <a:extLst>
                <a:ext uri="{FF2B5EF4-FFF2-40B4-BE49-F238E27FC236}">
                  <a16:creationId xmlns:a16="http://schemas.microsoft.com/office/drawing/2014/main" xmlns="" id="{73947372-EB51-5549-96BD-008C7D475BE6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27" name="object 14">
              <a:extLst>
                <a:ext uri="{FF2B5EF4-FFF2-40B4-BE49-F238E27FC236}">
                  <a16:creationId xmlns:a16="http://schemas.microsoft.com/office/drawing/2014/main" xmlns="" id="{6E3C17C6-D508-3249-927A-A5EBFCA00D25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5">
              <a:extLst>
                <a:ext uri="{FF2B5EF4-FFF2-40B4-BE49-F238E27FC236}">
                  <a16:creationId xmlns:a16="http://schemas.microsoft.com/office/drawing/2014/main" xmlns="" id="{7715C4A8-B4CB-174A-8586-F1C480F58D06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30" name="TextBox 29"/>
          <p:cNvSpPr txBox="1"/>
          <p:nvPr/>
        </p:nvSpPr>
        <p:spPr>
          <a:xfrm>
            <a:off x="1746469" y="1065550"/>
            <a:ext cx="14325600" cy="7902529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/>
          <a:p>
            <a:r>
              <a:rPr lang="ru-RU" sz="2400" dirty="0"/>
              <a:t>к) приобретение страхователями аптечек для оказания первой помощи;</a:t>
            </a:r>
          </a:p>
          <a:p>
            <a:r>
              <a:rPr lang="ru-RU" sz="2400" dirty="0"/>
              <a:t>л) приобретение отдельных приборов, устройств, оборудования, </a:t>
            </a:r>
            <a:r>
              <a:rPr lang="ru-RU" sz="2400" dirty="0" smtClean="0"/>
              <a:t>непосредственно</a:t>
            </a:r>
          </a:p>
          <a:p>
            <a:r>
              <a:rPr lang="ru-RU" sz="2400" dirty="0" smtClean="0"/>
              <a:t>предназначенных </a:t>
            </a:r>
            <a:r>
              <a:rPr lang="ru-RU" sz="2400" dirty="0"/>
              <a:t>для обеспечения безопасности работников и (или) контроля за </a:t>
            </a:r>
            <a:endParaRPr lang="ru-RU" sz="2400" dirty="0" smtClean="0"/>
          </a:p>
          <a:p>
            <a:r>
              <a:rPr lang="ru-RU" sz="2400" dirty="0" smtClean="0"/>
              <a:t>безопасным </a:t>
            </a:r>
            <a:r>
              <a:rPr lang="ru-RU" sz="2400" dirty="0"/>
              <a:t>ведением работ в рамках технологических процессов, в том числе на подземных работах;</a:t>
            </a:r>
          </a:p>
          <a:p>
            <a:r>
              <a:rPr lang="ru-RU" sz="2400" dirty="0"/>
              <a:t>м) приобретение отдельных приборов, устройств, оборудования, непосредственно обеспечивающих проведение обучения по вопросам безопасного ведения работ;</a:t>
            </a:r>
          </a:p>
          <a:p>
            <a:r>
              <a:rPr lang="ru-RU" sz="2400" dirty="0"/>
              <a:t>н) </a:t>
            </a:r>
            <a:r>
              <a:rPr lang="ru-RU" sz="2400" b="1" dirty="0"/>
              <a:t>санаторно-курортное лечение работников не ранее чем за пять лет до достижения ими возраста, дающего право на назначение страховой пенсии по старости в соответствии с пенсионным законодательством Российской Федерации (исключая размещение в номерах высшей категории) (ПЕНСИОНЕРЫ и ПРЕДПЕНСИОНЕРЫ);</a:t>
            </a:r>
            <a:endParaRPr lang="ru-RU" sz="2400" dirty="0"/>
          </a:p>
          <a:p>
            <a:r>
              <a:rPr lang="ru-RU" sz="2400" dirty="0"/>
              <a:t>о) приобретение отдельных приборов, устройств, оборудования и (или) комплексов (систем) приборов, устройств, оборудования, сервисов, систем, непосредственно предназначенных для мониторинга на рабочем месте состояния здоровья работников, занятых на работах с вредными и (или) опасными производственными </a:t>
            </a:r>
            <a:r>
              <a:rPr lang="ru-RU" sz="2400" dirty="0" smtClean="0"/>
              <a:t>факторами;</a:t>
            </a:r>
            <a:endParaRPr lang="ru-RU" sz="2400" dirty="0"/>
          </a:p>
          <a:p>
            <a:r>
              <a:rPr lang="ru-RU" sz="2400" dirty="0"/>
              <a:t>п) приобретение приборов, устройств, оборудования (приборы, устройства, оборудование стран - членов Евразийского экономического союза, при отсутствии отечественных аналогов - импортных приборов, устройств, оборудования при условии включения соответствующих мероприятий в отраслевые планы </a:t>
            </a:r>
            <a:r>
              <a:rPr lang="ru-RU" sz="2400" dirty="0" err="1"/>
              <a:t>импортозамещения</a:t>
            </a:r>
            <a:r>
              <a:rPr lang="ru-RU" sz="2400" dirty="0"/>
              <a:t>), обеспечивающих безопасное ведение горных </a:t>
            </a:r>
            <a:r>
              <a:rPr lang="ru-RU" sz="2400" dirty="0" smtClean="0"/>
              <a:t>работ; </a:t>
            </a:r>
            <a:endParaRPr lang="ru-RU" sz="2400" dirty="0"/>
          </a:p>
          <a:p>
            <a:r>
              <a:rPr lang="ru-RU" sz="2400" dirty="0"/>
              <a:t>р) обеспечение бесплатной выдачей молока или других равноценных пищевых продуктов работников, занятых на рабочих местах с вредными условиями </a:t>
            </a:r>
            <a:r>
              <a:rPr lang="ru-RU" sz="2400" dirty="0" smtClean="0"/>
              <a:t>труда;</a:t>
            </a:r>
            <a:endParaRPr lang="ru-RU" sz="2400" dirty="0"/>
          </a:p>
          <a:p>
            <a:r>
              <a:rPr lang="ru-RU" sz="2400" dirty="0"/>
              <a:t>с) </a:t>
            </a:r>
            <a:r>
              <a:rPr lang="ru-RU" sz="2400" u="sng" dirty="0"/>
              <a:t>оценка профессиональных рисков</a:t>
            </a:r>
            <a:r>
              <a:rPr lang="ru-RU" sz="2400" dirty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6801" y="197741"/>
            <a:ext cx="2298220" cy="2026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072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7614" y="685800"/>
            <a:ext cx="13880393" cy="4024544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компенсации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 20%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 страховых взносов на обязательное социальное страхование от несчастных случаев на производстве и профессиональных заболеваний, начисленных страхователем за предшествующий календарный год, за вычетом расходов на выплату обеспечения по указанному виду страхования, произведенных страхователем в предшествующем календарном году, но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увеличен до 30%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сумм страховых взносов, при условии направления страхователем дополнительного объёма средств на санаторно-курортное лечение работников не ранее чем за 5 лет до достижения ими возраста, дающего право на назначение страховой пенсии по старости в соответствии с пенсионным законодательством.</a:t>
            </a:r>
          </a:p>
        </p:txBody>
      </p:sp>
      <p:grpSp>
        <p:nvGrpSpPr>
          <p:cNvPr id="14" name="Group 71">
            <a:extLst>
              <a:ext uri="{FF2B5EF4-FFF2-40B4-BE49-F238E27FC236}">
                <a16:creationId xmlns:a16="http://schemas.microsoft.com/office/drawing/2014/main" xmlns="" id="{8D28584F-A098-DE4B-A2D7-C7291C484BC4}"/>
              </a:ext>
            </a:extLst>
          </p:cNvPr>
          <p:cNvGrpSpPr/>
          <p:nvPr/>
        </p:nvGrpSpPr>
        <p:grpSpPr>
          <a:xfrm>
            <a:off x="634994" y="480009"/>
            <a:ext cx="914452" cy="1075526"/>
            <a:chOff x="634994" y="480009"/>
            <a:chExt cx="914452" cy="1075526"/>
          </a:xfrm>
        </p:grpSpPr>
        <p:pic>
          <p:nvPicPr>
            <p:cNvPr id="15" name="object 3">
              <a:extLst>
                <a:ext uri="{FF2B5EF4-FFF2-40B4-BE49-F238E27FC236}">
                  <a16:creationId xmlns:a16="http://schemas.microsoft.com/office/drawing/2014/main" xmlns="" id="{C4379483-32C9-8E43-858C-158D10620604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16" name="object 4">
              <a:extLst>
                <a:ext uri="{FF2B5EF4-FFF2-40B4-BE49-F238E27FC236}">
                  <a16:creationId xmlns:a16="http://schemas.microsoft.com/office/drawing/2014/main" xmlns="" id="{C9367BC8-97BB-7745-8743-EA44E871FB0B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17" name="object 5">
              <a:extLst>
                <a:ext uri="{FF2B5EF4-FFF2-40B4-BE49-F238E27FC236}">
                  <a16:creationId xmlns:a16="http://schemas.microsoft.com/office/drawing/2014/main" xmlns="" id="{D8F2337A-61F6-EE4F-B178-DF332EB3EFB8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6">
              <a:extLst>
                <a:ext uri="{FF2B5EF4-FFF2-40B4-BE49-F238E27FC236}">
                  <a16:creationId xmlns:a16="http://schemas.microsoft.com/office/drawing/2014/main" xmlns="" id="{E4578B1F-83BA-6746-9788-4A7E2D401EE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9" name="object 7">
              <a:extLst>
                <a:ext uri="{FF2B5EF4-FFF2-40B4-BE49-F238E27FC236}">
                  <a16:creationId xmlns:a16="http://schemas.microsoft.com/office/drawing/2014/main" xmlns="" id="{280DD42E-F723-054F-9A57-BC901E9DE222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20" name="object 8">
              <a:extLst>
                <a:ext uri="{FF2B5EF4-FFF2-40B4-BE49-F238E27FC236}">
                  <a16:creationId xmlns:a16="http://schemas.microsoft.com/office/drawing/2014/main" xmlns="" id="{D470DCAC-5709-1A46-80E9-B199D9982462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9">
              <a:extLst>
                <a:ext uri="{FF2B5EF4-FFF2-40B4-BE49-F238E27FC236}">
                  <a16:creationId xmlns:a16="http://schemas.microsoft.com/office/drawing/2014/main" xmlns="" id="{9700864F-63DC-E645-8FDD-7C251563940C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22" name="object 10">
              <a:extLst>
                <a:ext uri="{FF2B5EF4-FFF2-40B4-BE49-F238E27FC236}">
                  <a16:creationId xmlns:a16="http://schemas.microsoft.com/office/drawing/2014/main" xmlns="" id="{AA51032B-06CB-1745-9A08-B269C548F41E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23" name="object 11">
              <a:extLst>
                <a:ext uri="{FF2B5EF4-FFF2-40B4-BE49-F238E27FC236}">
                  <a16:creationId xmlns:a16="http://schemas.microsoft.com/office/drawing/2014/main" xmlns="" id="{159EC34A-23EB-8E42-A713-77BF26E347C3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24" name="object 12">
              <a:extLst>
                <a:ext uri="{FF2B5EF4-FFF2-40B4-BE49-F238E27FC236}">
                  <a16:creationId xmlns:a16="http://schemas.microsoft.com/office/drawing/2014/main" xmlns="" id="{B891888D-CEF5-6D42-809C-701DC1F2AD4F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25" name="object 13">
              <a:extLst>
                <a:ext uri="{FF2B5EF4-FFF2-40B4-BE49-F238E27FC236}">
                  <a16:creationId xmlns:a16="http://schemas.microsoft.com/office/drawing/2014/main" xmlns="" id="{73947372-EB51-5549-96BD-008C7D475BE6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27" name="object 14">
              <a:extLst>
                <a:ext uri="{FF2B5EF4-FFF2-40B4-BE49-F238E27FC236}">
                  <a16:creationId xmlns:a16="http://schemas.microsoft.com/office/drawing/2014/main" xmlns="" id="{6E3C17C6-D508-3249-927A-A5EBFCA00D25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5">
              <a:extLst>
                <a:ext uri="{FF2B5EF4-FFF2-40B4-BE49-F238E27FC236}">
                  <a16:creationId xmlns:a16="http://schemas.microsoft.com/office/drawing/2014/main" xmlns="" id="{7715C4A8-B4CB-174A-8586-F1C480F58D06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30" name="TextBox 29"/>
          <p:cNvSpPr txBox="1"/>
          <p:nvPr/>
        </p:nvSpPr>
        <p:spPr>
          <a:xfrm>
            <a:off x="644093" y="4808089"/>
            <a:ext cx="12360708" cy="1439221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1 января 2025 года «Правилами» значительно снижена нагрузка на страхователя в рамках порядка и условий финансового обеспечения предупредительных мер.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64370" y="6629400"/>
            <a:ext cx="15025235" cy="1870108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Организация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обращается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заявлением и планом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финансового обеспечения на предупредительные меры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1 августа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текущего года. 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Таким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 новые Правила не предполагают предоставление страхователем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комплекта документов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вместе с заявлением о финансовом обеспечении предупредительных мер. </a:t>
            </a:r>
          </a:p>
        </p:txBody>
      </p:sp>
      <p:pic>
        <p:nvPicPr>
          <p:cNvPr id="26" name="Picture 6" descr="https://static.tildacdn.com/tild6534-3965-4833-a238-356133326537/calculette-et-ordina.jpe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6276" y="4419600"/>
            <a:ext cx="2527406" cy="182771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98434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8345" y="304800"/>
            <a:ext cx="13880393" cy="2731883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/>
          <a:p>
            <a:pPr algn="just"/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Страхователь может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неоднократно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обращаться в отделение Фонда с заявлением и планом финансового обеспечения предупредительных мер. Корректировка плана финансового обеспечения предупредительных мер возможна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на увеличение суммы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измененным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планом, так же возможно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предоставлять по мере исполнения мероприятий. </a:t>
            </a:r>
          </a:p>
        </p:txBody>
      </p:sp>
      <p:grpSp>
        <p:nvGrpSpPr>
          <p:cNvPr id="14" name="Group 71">
            <a:extLst>
              <a:ext uri="{FF2B5EF4-FFF2-40B4-BE49-F238E27FC236}">
                <a16:creationId xmlns:a16="http://schemas.microsoft.com/office/drawing/2014/main" xmlns="" id="{8D28584F-A098-DE4B-A2D7-C7291C484BC4}"/>
              </a:ext>
            </a:extLst>
          </p:cNvPr>
          <p:cNvGrpSpPr/>
          <p:nvPr/>
        </p:nvGrpSpPr>
        <p:grpSpPr>
          <a:xfrm>
            <a:off x="634994" y="480009"/>
            <a:ext cx="914452" cy="1075526"/>
            <a:chOff x="634994" y="480009"/>
            <a:chExt cx="914452" cy="1075526"/>
          </a:xfrm>
        </p:grpSpPr>
        <p:pic>
          <p:nvPicPr>
            <p:cNvPr id="15" name="object 3">
              <a:extLst>
                <a:ext uri="{FF2B5EF4-FFF2-40B4-BE49-F238E27FC236}">
                  <a16:creationId xmlns:a16="http://schemas.microsoft.com/office/drawing/2014/main" xmlns="" id="{C4379483-32C9-8E43-858C-158D10620604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16" name="object 4">
              <a:extLst>
                <a:ext uri="{FF2B5EF4-FFF2-40B4-BE49-F238E27FC236}">
                  <a16:creationId xmlns:a16="http://schemas.microsoft.com/office/drawing/2014/main" xmlns="" id="{C9367BC8-97BB-7745-8743-EA44E871FB0B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17" name="object 5">
              <a:extLst>
                <a:ext uri="{FF2B5EF4-FFF2-40B4-BE49-F238E27FC236}">
                  <a16:creationId xmlns:a16="http://schemas.microsoft.com/office/drawing/2014/main" xmlns="" id="{D8F2337A-61F6-EE4F-B178-DF332EB3EFB8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6">
              <a:extLst>
                <a:ext uri="{FF2B5EF4-FFF2-40B4-BE49-F238E27FC236}">
                  <a16:creationId xmlns:a16="http://schemas.microsoft.com/office/drawing/2014/main" xmlns="" id="{E4578B1F-83BA-6746-9788-4A7E2D401EE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9" name="object 7">
              <a:extLst>
                <a:ext uri="{FF2B5EF4-FFF2-40B4-BE49-F238E27FC236}">
                  <a16:creationId xmlns:a16="http://schemas.microsoft.com/office/drawing/2014/main" xmlns="" id="{280DD42E-F723-054F-9A57-BC901E9DE222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20" name="object 8">
              <a:extLst>
                <a:ext uri="{FF2B5EF4-FFF2-40B4-BE49-F238E27FC236}">
                  <a16:creationId xmlns:a16="http://schemas.microsoft.com/office/drawing/2014/main" xmlns="" id="{D470DCAC-5709-1A46-80E9-B199D9982462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9">
              <a:extLst>
                <a:ext uri="{FF2B5EF4-FFF2-40B4-BE49-F238E27FC236}">
                  <a16:creationId xmlns:a16="http://schemas.microsoft.com/office/drawing/2014/main" xmlns="" id="{9700864F-63DC-E645-8FDD-7C251563940C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22" name="object 10">
              <a:extLst>
                <a:ext uri="{FF2B5EF4-FFF2-40B4-BE49-F238E27FC236}">
                  <a16:creationId xmlns:a16="http://schemas.microsoft.com/office/drawing/2014/main" xmlns="" id="{AA51032B-06CB-1745-9A08-B269C548F41E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23" name="object 11">
              <a:extLst>
                <a:ext uri="{FF2B5EF4-FFF2-40B4-BE49-F238E27FC236}">
                  <a16:creationId xmlns:a16="http://schemas.microsoft.com/office/drawing/2014/main" xmlns="" id="{159EC34A-23EB-8E42-A713-77BF26E347C3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24" name="object 12">
              <a:extLst>
                <a:ext uri="{FF2B5EF4-FFF2-40B4-BE49-F238E27FC236}">
                  <a16:creationId xmlns:a16="http://schemas.microsoft.com/office/drawing/2014/main" xmlns="" id="{B891888D-CEF5-6D42-809C-701DC1F2AD4F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25" name="object 13">
              <a:extLst>
                <a:ext uri="{FF2B5EF4-FFF2-40B4-BE49-F238E27FC236}">
                  <a16:creationId xmlns:a16="http://schemas.microsoft.com/office/drawing/2014/main" xmlns="" id="{73947372-EB51-5549-96BD-008C7D475BE6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27" name="object 14">
              <a:extLst>
                <a:ext uri="{FF2B5EF4-FFF2-40B4-BE49-F238E27FC236}">
                  <a16:creationId xmlns:a16="http://schemas.microsoft.com/office/drawing/2014/main" xmlns="" id="{6E3C17C6-D508-3249-927A-A5EBFCA00D25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5">
              <a:extLst>
                <a:ext uri="{FF2B5EF4-FFF2-40B4-BE49-F238E27FC236}">
                  <a16:creationId xmlns:a16="http://schemas.microsoft.com/office/drawing/2014/main" xmlns="" id="{7715C4A8-B4CB-174A-8586-F1C480F58D06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30" name="TextBox 29"/>
          <p:cNvSpPr txBox="1"/>
          <p:nvPr/>
        </p:nvSpPr>
        <p:spPr>
          <a:xfrm>
            <a:off x="5141685" y="2895600"/>
            <a:ext cx="10684034" cy="1008334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вправе повторно, но не позднее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сентября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обращаться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заявлением в отделение Фонда.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00484" y="4191000"/>
            <a:ext cx="15025235" cy="2300995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заявлением о возмещении произведенных расходов на оплату предупредительных мер (далее - заявление о возмещении)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пакетом документов, подтверждающих произведенные расходы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страхователь обращается в отделение Фонда после выполнения всех предупредительных мер или хотя бы одной предупредительной меры, предусмотренной планом финансового обеспечения не позднее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ноября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текущего года.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82210" y="6873766"/>
            <a:ext cx="13372662" cy="1439221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Возмещению за счет </a:t>
            </a:r>
            <a:r>
              <a:rPr lang="ru-RU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Социального Фонда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подлежат расходы которые произведены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страхователем </a:t>
            </a:r>
          </a:p>
          <a:p>
            <a:r>
              <a:rPr lang="ru-RU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текущем финансовом году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026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Нашивка 4"/>
          <p:cNvSpPr/>
          <p:nvPr/>
        </p:nvSpPr>
        <p:spPr>
          <a:xfrm>
            <a:off x="658698" y="5347044"/>
            <a:ext cx="10916740" cy="148242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66693" tIns="88898" rIns="88898" bIns="88898" numCol="1" spcCol="1693" anchor="ctr" anchorCtr="0">
            <a:noAutofit/>
          </a:bodyPr>
          <a:lstStyle/>
          <a:p>
            <a:pPr algn="ctr" defTabSz="296325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700"/>
          </a:p>
        </p:txBody>
      </p:sp>
      <p:grpSp>
        <p:nvGrpSpPr>
          <p:cNvPr id="84" name="Группа 83"/>
          <p:cNvGrpSpPr/>
          <p:nvPr/>
        </p:nvGrpSpPr>
        <p:grpSpPr>
          <a:xfrm>
            <a:off x="659929" y="4788233"/>
            <a:ext cx="11154348" cy="2226259"/>
            <a:chOff x="-2701034" y="4455315"/>
            <a:chExt cx="8751481" cy="1858191"/>
          </a:xfrm>
        </p:grpSpPr>
        <p:sp>
          <p:nvSpPr>
            <p:cNvPr id="102" name="Нашивка 101"/>
            <p:cNvSpPr/>
            <p:nvPr/>
          </p:nvSpPr>
          <p:spPr>
            <a:xfrm>
              <a:off x="-2701034" y="4934995"/>
              <a:ext cx="3698907" cy="1378511"/>
            </a:xfrm>
            <a:prstGeom prst="chevron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sp>
        <p:sp>
          <p:nvSpPr>
            <p:cNvPr id="103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algn="ctr" defTabSz="296325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700"/>
            </a:p>
          </p:txBody>
        </p:sp>
      </p:grpSp>
      <p:sp>
        <p:nvSpPr>
          <p:cNvPr id="107" name="Нашивка 106"/>
          <p:cNvSpPr/>
          <p:nvPr/>
        </p:nvSpPr>
        <p:spPr>
          <a:xfrm>
            <a:off x="9795354" y="5346189"/>
            <a:ext cx="5929257" cy="1669840"/>
          </a:xfrm>
          <a:prstGeom prst="chevron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Прямоугольник 12"/>
          <p:cNvSpPr/>
          <p:nvPr/>
        </p:nvSpPr>
        <p:spPr>
          <a:xfrm>
            <a:off x="11336100" y="5559613"/>
            <a:ext cx="3558664" cy="1231102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ru-RU" altLang="ru-RU" sz="2400" b="1" dirty="0">
                <a:solidFill>
                  <a:srgbClr val="002060"/>
                </a:solidFill>
              </a:rPr>
              <a:t>Решение о возмещении расходов и перечисление средств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11" name="Стрелка вправо с вырезом 110"/>
          <p:cNvSpPr/>
          <p:nvPr/>
        </p:nvSpPr>
        <p:spPr>
          <a:xfrm>
            <a:off x="90731" y="6926954"/>
            <a:ext cx="15756736" cy="782332"/>
          </a:xfrm>
          <a:prstGeom prst="notchedRightArrow">
            <a:avLst/>
          </a:prstGeom>
          <a:blipFill rotWithShape="0">
            <a:blip r:embed="rId3" cstate="print"/>
            <a:stretch>
              <a:fillRect/>
            </a:stretch>
          </a:blip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Прямоугольник 15"/>
          <p:cNvSpPr/>
          <p:nvPr/>
        </p:nvSpPr>
        <p:spPr>
          <a:xfrm>
            <a:off x="1003733" y="4557269"/>
            <a:ext cx="3244328" cy="738660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lvl="0" algn="ctr"/>
            <a:r>
              <a:rPr lang="ru-RU" sz="2000" dirty="0"/>
              <a:t>начиная </a:t>
            </a:r>
            <a:r>
              <a:rPr lang="ru-RU" sz="2000" b="1" dirty="0"/>
              <a:t>с 01.01 </a:t>
            </a:r>
            <a:r>
              <a:rPr lang="ru-RU" sz="2000" dirty="0"/>
              <a:t>текущего финансового  года</a:t>
            </a:r>
          </a:p>
        </p:txBody>
      </p:sp>
      <p:sp>
        <p:nvSpPr>
          <p:cNvPr id="115" name="Прямоугольник 114"/>
          <p:cNvSpPr/>
          <p:nvPr/>
        </p:nvSpPr>
        <p:spPr>
          <a:xfrm>
            <a:off x="1059015" y="7509671"/>
            <a:ext cx="3061768" cy="1061696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32754" tIns="132754" rIns="132754" bIns="132754" numCol="1" spcCol="1693" anchor="b" anchorCtr="0">
            <a:noAutofit/>
          </a:bodyPr>
          <a:lstStyle/>
          <a:p>
            <a:pPr algn="ctr" defTabSz="8297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dirty="0"/>
          </a:p>
          <a:p>
            <a:pPr algn="ctr" defTabSz="8297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dirty="0"/>
          </a:p>
          <a:p>
            <a:pPr algn="ctr" defTabSz="8297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dirty="0"/>
          </a:p>
          <a:p>
            <a:pPr algn="ctr" defTabSz="8297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dirty="0"/>
          </a:p>
          <a:p>
            <a:pPr algn="ctr" defTabSz="8297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/>
              <a:t>не позднее </a:t>
            </a:r>
            <a:r>
              <a:rPr lang="ru-RU" sz="2000" b="1" dirty="0"/>
              <a:t>15.11</a:t>
            </a:r>
            <a:r>
              <a:rPr lang="ru-RU" sz="2000" dirty="0"/>
              <a:t> текущего финансового года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294967295"/>
          </p:nvPr>
        </p:nvSpPr>
        <p:spPr>
          <a:xfrm>
            <a:off x="12598400" y="8654002"/>
            <a:ext cx="3657600" cy="486833"/>
          </a:xfrm>
          <a:prstGeom prst="rect">
            <a:avLst/>
          </a:prstGeom>
        </p:spPr>
        <p:txBody>
          <a:bodyPr lIns="121917" tIns="60958" rIns="121917" bIns="60958"/>
          <a:lstStyle/>
          <a:p>
            <a:fld id="{5DDC2DCF-3C1B-440A-9DFA-774E92B339DA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61" name="Нашивка 60"/>
          <p:cNvSpPr/>
          <p:nvPr/>
        </p:nvSpPr>
        <p:spPr>
          <a:xfrm>
            <a:off x="693732" y="1905001"/>
            <a:ext cx="15263263" cy="2209140"/>
          </a:xfrm>
          <a:prstGeom prst="chevron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62" name="Группа 61"/>
          <p:cNvGrpSpPr/>
          <p:nvPr/>
        </p:nvGrpSpPr>
        <p:grpSpPr>
          <a:xfrm>
            <a:off x="3419828" y="2084892"/>
            <a:ext cx="4549271" cy="1783991"/>
            <a:chOff x="3988367" y="4455315"/>
            <a:chExt cx="2543755" cy="1302004"/>
          </a:xfrm>
          <a:solidFill>
            <a:schemeClr val="bg1"/>
          </a:solidFill>
        </p:grpSpPr>
        <p:sp>
          <p:nvSpPr>
            <p:cNvPr id="63" name="Нашивка 62"/>
            <p:cNvSpPr/>
            <p:nvPr/>
          </p:nvSpPr>
          <p:spPr>
            <a:xfrm>
              <a:off x="4564263" y="4455315"/>
              <a:ext cx="1967859" cy="1302004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algn="ctr" defTabSz="296325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700"/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4854143" y="2277657"/>
            <a:ext cx="3161410" cy="1477323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200" b="1" dirty="0"/>
              <a:t>Подача</a:t>
            </a:r>
            <a:r>
              <a:rPr lang="ru-RU" sz="2200" dirty="0"/>
              <a:t> страхователем заявления и плана ФОПМ (без приложения документов)</a:t>
            </a:r>
          </a:p>
        </p:txBody>
      </p:sp>
      <p:grpSp>
        <p:nvGrpSpPr>
          <p:cNvPr id="66" name="Группа 65"/>
          <p:cNvGrpSpPr/>
          <p:nvPr/>
        </p:nvGrpSpPr>
        <p:grpSpPr>
          <a:xfrm>
            <a:off x="6980744" y="2084892"/>
            <a:ext cx="6389504" cy="1924115"/>
            <a:chOff x="3988367" y="4372502"/>
            <a:chExt cx="2062080" cy="1046164"/>
          </a:xfrm>
          <a:solidFill>
            <a:schemeClr val="bg1"/>
          </a:solidFill>
        </p:grpSpPr>
        <p:sp>
          <p:nvSpPr>
            <p:cNvPr id="67" name="Нашивка 66"/>
            <p:cNvSpPr/>
            <p:nvPr/>
          </p:nvSpPr>
          <p:spPr>
            <a:xfrm>
              <a:off x="4105028" y="4372502"/>
              <a:ext cx="1019154" cy="962921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algn="ctr" defTabSz="296325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70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8468329" y="2480691"/>
            <a:ext cx="2654051" cy="86177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Решение  о ФОПМ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9145327" y="7469333"/>
            <a:ext cx="2619539" cy="114237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2754" tIns="132754" rIns="132754" bIns="132754" numCol="1" spcCol="1693" anchor="b" anchorCtr="0">
            <a:noAutofit/>
          </a:bodyPr>
          <a:lstStyle/>
          <a:p>
            <a:pPr algn="ctr" defTabSz="8297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/>
              <a:t>принимается в течение </a:t>
            </a:r>
            <a:endParaRPr lang="ru-RU" sz="2000" dirty="0" smtClean="0"/>
          </a:p>
          <a:p>
            <a:pPr algn="ctr" defTabSz="8297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/>
              <a:t>15 </a:t>
            </a:r>
            <a:r>
              <a:rPr lang="ru-RU" sz="2000" b="1" dirty="0"/>
              <a:t>рабочих дней</a:t>
            </a:r>
          </a:p>
        </p:txBody>
      </p:sp>
      <p:grpSp>
        <p:nvGrpSpPr>
          <p:cNvPr id="83" name="Группа 82"/>
          <p:cNvGrpSpPr/>
          <p:nvPr/>
        </p:nvGrpSpPr>
        <p:grpSpPr>
          <a:xfrm>
            <a:off x="9781036" y="2054941"/>
            <a:ext cx="6668792" cy="2011145"/>
            <a:chOff x="3817743" y="4402887"/>
            <a:chExt cx="2232704" cy="1015779"/>
          </a:xfrm>
          <a:solidFill>
            <a:schemeClr val="bg1"/>
          </a:solidFill>
        </p:grpSpPr>
        <p:sp>
          <p:nvSpPr>
            <p:cNvPr id="85" name="Нашивка 84"/>
            <p:cNvSpPr/>
            <p:nvPr/>
          </p:nvSpPr>
          <p:spPr>
            <a:xfrm>
              <a:off x="3817743" y="4402887"/>
              <a:ext cx="1928832" cy="963351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6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algn="ctr" defTabSz="296325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700"/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0422005" y="2021277"/>
            <a:ext cx="4809099" cy="1969766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ru-RU" sz="2400" b="1" dirty="0"/>
              <a:t>Страхователь вправе </a:t>
            </a:r>
            <a:r>
              <a:rPr lang="ru-RU" sz="2400" b="1" dirty="0" smtClean="0"/>
              <a:t>неоднократно </a:t>
            </a:r>
            <a:r>
              <a:rPr lang="ru-RU" sz="2400" b="1" dirty="0"/>
              <a:t>обратиться</a:t>
            </a:r>
            <a:r>
              <a:rPr lang="ru-RU" sz="2400" dirty="0"/>
              <a:t> с заявлением и </a:t>
            </a:r>
            <a:r>
              <a:rPr lang="ru-RU" sz="2400" dirty="0" smtClean="0"/>
              <a:t>планом. </a:t>
            </a:r>
            <a:r>
              <a:rPr lang="ru-RU" sz="2400" dirty="0"/>
              <a:t>Корректировка плана </a:t>
            </a:r>
            <a:r>
              <a:rPr lang="ru-RU" sz="2400" dirty="0" smtClean="0"/>
              <a:t>возможна </a:t>
            </a:r>
            <a:r>
              <a:rPr lang="ru-RU" sz="2400" dirty="0"/>
              <a:t>только на увеличение </a:t>
            </a:r>
            <a:r>
              <a:rPr lang="ru-RU" sz="2400" dirty="0" smtClean="0"/>
              <a:t>суммы.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87" name="Стрелка вправо с вырезом 86"/>
          <p:cNvSpPr/>
          <p:nvPr/>
        </p:nvSpPr>
        <p:spPr>
          <a:xfrm>
            <a:off x="171314" y="4054206"/>
            <a:ext cx="15870947" cy="782332"/>
          </a:xfrm>
          <a:prstGeom prst="notchedRightArrow">
            <a:avLst/>
          </a:prstGeom>
          <a:blipFill rotWithShape="0">
            <a:blip r:embed="rId3" cstate="print"/>
            <a:stretch>
              <a:fillRect/>
            </a:stretch>
          </a:blip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8" name="Овал 87"/>
          <p:cNvSpPr/>
          <p:nvPr/>
        </p:nvSpPr>
        <p:spPr>
          <a:xfrm>
            <a:off x="5628753" y="4316229"/>
            <a:ext cx="240000" cy="2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9" name="Овал 88"/>
          <p:cNvSpPr/>
          <p:nvPr/>
        </p:nvSpPr>
        <p:spPr>
          <a:xfrm>
            <a:off x="8541777" y="4315237"/>
            <a:ext cx="240000" cy="2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0" name="Овал 89"/>
          <p:cNvSpPr/>
          <p:nvPr/>
        </p:nvSpPr>
        <p:spPr>
          <a:xfrm>
            <a:off x="13115432" y="4311885"/>
            <a:ext cx="240000" cy="2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4150917" y="4583301"/>
            <a:ext cx="2871512" cy="738660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ru-RU" sz="2000" b="1" dirty="0"/>
              <a:t>до 1 августа </a:t>
            </a:r>
            <a:r>
              <a:rPr lang="ru-RU" sz="2000" dirty="0"/>
              <a:t>текущего  календарного года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264555" y="4629671"/>
            <a:ext cx="3223953" cy="430883"/>
          </a:xfrm>
          <a:prstGeom prst="rect">
            <a:avLst/>
          </a:prstGeom>
        </p:spPr>
        <p:txBody>
          <a:bodyPr wrap="none" lIns="121917" tIns="60958" rIns="121917" bIns="60958">
            <a:spAutoFit/>
          </a:bodyPr>
          <a:lstStyle/>
          <a:p>
            <a:r>
              <a:rPr lang="ru-RU" sz="2000" dirty="0"/>
              <a:t>в течение </a:t>
            </a:r>
            <a:r>
              <a:rPr lang="ru-RU" sz="2000" b="1" dirty="0"/>
              <a:t>10 рабочих дней</a:t>
            </a:r>
            <a:endParaRPr lang="ru-RU" sz="20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1122380" y="4615536"/>
            <a:ext cx="5018163" cy="430883"/>
          </a:xfrm>
          <a:prstGeom prst="rect">
            <a:avLst/>
          </a:prstGeom>
        </p:spPr>
        <p:txBody>
          <a:bodyPr wrap="none" lIns="121917" tIns="60958" rIns="121917" bIns="60958">
            <a:spAutoFit/>
          </a:bodyPr>
          <a:lstStyle/>
          <a:p>
            <a:r>
              <a:rPr lang="ru-RU" sz="2000" b="1" dirty="0"/>
              <a:t>до 1 сентября </a:t>
            </a:r>
            <a:r>
              <a:rPr lang="ru-RU" sz="2000" dirty="0"/>
              <a:t>текущего календарного года </a:t>
            </a:r>
          </a:p>
        </p:txBody>
      </p:sp>
      <p:grpSp>
        <p:nvGrpSpPr>
          <p:cNvPr id="91" name="Группа 90"/>
          <p:cNvGrpSpPr/>
          <p:nvPr/>
        </p:nvGrpSpPr>
        <p:grpSpPr>
          <a:xfrm>
            <a:off x="1095915" y="2089100"/>
            <a:ext cx="3942816" cy="1779783"/>
            <a:chOff x="3988367" y="4455315"/>
            <a:chExt cx="2561993" cy="1312561"/>
          </a:xfrm>
          <a:solidFill>
            <a:schemeClr val="bg1"/>
          </a:solidFill>
        </p:grpSpPr>
        <p:sp>
          <p:nvSpPr>
            <p:cNvPr id="92" name="Нашивка 91"/>
            <p:cNvSpPr/>
            <p:nvPr/>
          </p:nvSpPr>
          <p:spPr>
            <a:xfrm>
              <a:off x="3988367" y="4455315"/>
              <a:ext cx="2561993" cy="1312561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ru-RU" sz="1700" dirty="0"/>
            </a:p>
          </p:txBody>
        </p:sp>
        <p:sp>
          <p:nvSpPr>
            <p:cNvPr id="93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algn="ctr" defTabSz="296325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700"/>
            </a:p>
          </p:txBody>
        </p:sp>
      </p:grpSp>
      <p:sp>
        <p:nvSpPr>
          <p:cNvPr id="94" name="Овал 93"/>
          <p:cNvSpPr/>
          <p:nvPr/>
        </p:nvSpPr>
        <p:spPr>
          <a:xfrm>
            <a:off x="2491903" y="4321173"/>
            <a:ext cx="240000" cy="2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5" name="Прямоугольник 94"/>
          <p:cNvSpPr/>
          <p:nvPr/>
        </p:nvSpPr>
        <p:spPr>
          <a:xfrm>
            <a:off x="13050419" y="7560639"/>
            <a:ext cx="2491783" cy="105106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2754" tIns="132754" rIns="132754" bIns="132754" numCol="1" spcCol="1693" anchor="b" anchorCtr="0">
            <a:noAutofit/>
          </a:bodyPr>
          <a:lstStyle/>
          <a:p>
            <a:pPr algn="ctr" defTabSz="8297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dirty="0"/>
              <a:t>Направляется страхователю в течение </a:t>
            </a:r>
            <a:endParaRPr lang="ru-RU" dirty="0" smtClean="0"/>
          </a:p>
          <a:p>
            <a:pPr algn="ctr" defTabSz="8297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 smtClean="0"/>
              <a:t>3 </a:t>
            </a:r>
            <a:r>
              <a:rPr lang="ru-RU" b="1" dirty="0"/>
              <a:t>рабочих дней </a:t>
            </a:r>
          </a:p>
        </p:txBody>
      </p:sp>
      <p:sp>
        <p:nvSpPr>
          <p:cNvPr id="96" name="Стрелка вниз 95"/>
          <p:cNvSpPr/>
          <p:nvPr/>
        </p:nvSpPr>
        <p:spPr>
          <a:xfrm rot="16200000">
            <a:off x="12472009" y="7763544"/>
            <a:ext cx="379221" cy="4076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/>
          </a:p>
        </p:txBody>
      </p:sp>
      <p:sp>
        <p:nvSpPr>
          <p:cNvPr id="105" name="TextBox 104"/>
          <p:cNvSpPr txBox="1"/>
          <p:nvPr/>
        </p:nvSpPr>
        <p:spPr>
          <a:xfrm>
            <a:off x="1265185" y="2230531"/>
            <a:ext cx="3795443" cy="1969766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Проведение 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страхователем 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мероприятий </a:t>
            </a:r>
            <a:r>
              <a:rPr lang="ru-RU" sz="2000" b="1" dirty="0">
                <a:solidFill>
                  <a:srgbClr val="002060"/>
                </a:solidFill>
              </a:rPr>
              <a:t/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</a:rPr>
              <a:t>в соответствии с Правилами </a:t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</a:rPr>
              <a:t>в течение года</a:t>
            </a:r>
          </a:p>
          <a:p>
            <a:endParaRPr lang="ru-RU" sz="2000" dirty="0"/>
          </a:p>
        </p:txBody>
      </p:sp>
      <p:sp>
        <p:nvSpPr>
          <p:cNvPr id="120" name="Нашивка 119"/>
          <p:cNvSpPr/>
          <p:nvPr/>
        </p:nvSpPr>
        <p:spPr>
          <a:xfrm>
            <a:off x="4696866" y="5349382"/>
            <a:ext cx="5725139" cy="1651565"/>
          </a:xfrm>
          <a:prstGeom prst="chevron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21917" tIns="60958" rIns="121917" bIns="60958"/>
          <a:lstStyle/>
          <a:p>
            <a:endParaRPr lang="ru-RU" dirty="0"/>
          </a:p>
        </p:txBody>
      </p:sp>
      <p:sp>
        <p:nvSpPr>
          <p:cNvPr id="121" name="Прямоугольник 120"/>
          <p:cNvSpPr/>
          <p:nvPr/>
        </p:nvSpPr>
        <p:spPr>
          <a:xfrm>
            <a:off x="5038730" y="5350113"/>
            <a:ext cx="4756623" cy="1969766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</a:rPr>
              <a:t>При оплате расходов, предусмотренных договором в текущем финансовом году, но позже 15.11, возможно </a:t>
            </a:r>
            <a:r>
              <a:rPr lang="ru-RU" sz="2000" b="1" dirty="0">
                <a:solidFill>
                  <a:srgbClr val="002060"/>
                </a:solidFill>
              </a:rPr>
              <a:t>дополнительно</a:t>
            </a:r>
            <a:r>
              <a:rPr lang="ru-RU" sz="2000" dirty="0">
                <a:solidFill>
                  <a:srgbClr val="002060"/>
                </a:solidFill>
              </a:rPr>
              <a:t> предоставление страхователем этих платежных документов</a:t>
            </a:r>
          </a:p>
        </p:txBody>
      </p:sp>
      <p:sp>
        <p:nvSpPr>
          <p:cNvPr id="126" name="Овал 125"/>
          <p:cNvSpPr/>
          <p:nvPr/>
        </p:nvSpPr>
        <p:spPr>
          <a:xfrm>
            <a:off x="2427691" y="7183703"/>
            <a:ext cx="240000" cy="2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Прямоугольник 21"/>
          <p:cNvSpPr/>
          <p:nvPr/>
        </p:nvSpPr>
        <p:spPr>
          <a:xfrm>
            <a:off x="5344474" y="7523992"/>
            <a:ext cx="3272540" cy="67710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 defTabSz="8297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/>
              <a:t>не позднее </a:t>
            </a:r>
            <a:r>
              <a:rPr lang="ru-RU" sz="2000" b="1" dirty="0"/>
              <a:t>15.12</a:t>
            </a:r>
            <a:r>
              <a:rPr lang="ru-RU" sz="2000" dirty="0"/>
              <a:t> текущего финансового года</a:t>
            </a:r>
          </a:p>
        </p:txBody>
      </p:sp>
      <p:sp>
        <p:nvSpPr>
          <p:cNvPr id="128" name="Овал 127"/>
          <p:cNvSpPr/>
          <p:nvPr/>
        </p:nvSpPr>
        <p:spPr>
          <a:xfrm>
            <a:off x="6893407" y="7187756"/>
            <a:ext cx="240000" cy="2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0" name="Овал 129"/>
          <p:cNvSpPr/>
          <p:nvPr/>
        </p:nvSpPr>
        <p:spPr>
          <a:xfrm>
            <a:off x="11455438" y="7183311"/>
            <a:ext cx="240000" cy="2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8" name="TextBox 57"/>
          <p:cNvSpPr txBox="1"/>
          <p:nvPr/>
        </p:nvSpPr>
        <p:spPr>
          <a:xfrm>
            <a:off x="798581" y="5362929"/>
            <a:ext cx="4055561" cy="1661989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2000" b="1" dirty="0"/>
              <a:t>Подача</a:t>
            </a:r>
            <a:r>
              <a:rPr lang="ru-RU" sz="2000" dirty="0"/>
              <a:t> страхователем заявления о возмещении расходов с </a:t>
            </a:r>
            <a:r>
              <a:rPr lang="ru-RU" sz="2000" b="1" dirty="0"/>
              <a:t>приложением документов</a:t>
            </a:r>
            <a:r>
              <a:rPr lang="ru-RU" sz="2000" dirty="0"/>
              <a:t>, подтверждающих проведение мероприятий</a:t>
            </a:r>
          </a:p>
        </p:txBody>
      </p:sp>
      <p:sp>
        <p:nvSpPr>
          <p:cNvPr id="59" name="Овал 58"/>
          <p:cNvSpPr/>
          <p:nvPr/>
        </p:nvSpPr>
        <p:spPr>
          <a:xfrm>
            <a:off x="13983026" y="7198120"/>
            <a:ext cx="240000" cy="24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54" name="Group 47">
            <a:extLst>
              <a:ext uri="{FF2B5EF4-FFF2-40B4-BE49-F238E27FC236}">
                <a16:creationId xmlns:a16="http://schemas.microsoft.com/office/drawing/2014/main" xmlns="" id="{A19E95C1-44B7-5941-A77E-45C75DB8EAFB}"/>
              </a:ext>
            </a:extLst>
          </p:cNvPr>
          <p:cNvGrpSpPr/>
          <p:nvPr/>
        </p:nvGrpSpPr>
        <p:grpSpPr>
          <a:xfrm>
            <a:off x="241479" y="235795"/>
            <a:ext cx="914452" cy="1075535"/>
            <a:chOff x="634994" y="7556702"/>
            <a:chExt cx="914452" cy="1075534"/>
          </a:xfrm>
        </p:grpSpPr>
        <p:pic>
          <p:nvPicPr>
            <p:cNvPr id="55" name="object 5">
              <a:extLst>
                <a:ext uri="{FF2B5EF4-FFF2-40B4-BE49-F238E27FC236}">
                  <a16:creationId xmlns:a16="http://schemas.microsoft.com/office/drawing/2014/main" xmlns="" id="{0ECA3D47-D73F-E14C-8F56-3257F3C5B0B2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56" name="object 6">
              <a:extLst>
                <a:ext uri="{FF2B5EF4-FFF2-40B4-BE49-F238E27FC236}">
                  <a16:creationId xmlns:a16="http://schemas.microsoft.com/office/drawing/2014/main" xmlns="" id="{54DFBAC4-6384-4043-B7AB-6E477911FD3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60" name="object 7">
              <a:extLst>
                <a:ext uri="{FF2B5EF4-FFF2-40B4-BE49-F238E27FC236}">
                  <a16:creationId xmlns:a16="http://schemas.microsoft.com/office/drawing/2014/main" xmlns="" id="{B360366A-6229-D34C-8ABD-0984FCC8EDD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0" name="object 8">
              <a:extLst>
                <a:ext uri="{FF2B5EF4-FFF2-40B4-BE49-F238E27FC236}">
                  <a16:creationId xmlns:a16="http://schemas.microsoft.com/office/drawing/2014/main" xmlns="" id="{2A0B9DA9-576E-5F45-98B3-DDCEC0390609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71" name="object 9">
              <a:extLst>
                <a:ext uri="{FF2B5EF4-FFF2-40B4-BE49-F238E27FC236}">
                  <a16:creationId xmlns:a16="http://schemas.microsoft.com/office/drawing/2014/main" xmlns="" id="{920488C4-F170-904D-8568-912251DB6E3B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72" name="object 10">
              <a:extLst>
                <a:ext uri="{FF2B5EF4-FFF2-40B4-BE49-F238E27FC236}">
                  <a16:creationId xmlns:a16="http://schemas.microsoft.com/office/drawing/2014/main" xmlns="" id="{2EC8B7FF-7F96-304A-AF0B-09A5706CB56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3" name="object 11">
              <a:extLst>
                <a:ext uri="{FF2B5EF4-FFF2-40B4-BE49-F238E27FC236}">
                  <a16:creationId xmlns:a16="http://schemas.microsoft.com/office/drawing/2014/main" xmlns="" id="{86F243BE-F416-A648-BCFC-B667C51B2616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74" name="object 12">
              <a:extLst>
                <a:ext uri="{FF2B5EF4-FFF2-40B4-BE49-F238E27FC236}">
                  <a16:creationId xmlns:a16="http://schemas.microsoft.com/office/drawing/2014/main" xmlns="" id="{596D7822-8887-3A47-97D1-FB22B43410C1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75" name="object 13">
              <a:extLst>
                <a:ext uri="{FF2B5EF4-FFF2-40B4-BE49-F238E27FC236}">
                  <a16:creationId xmlns:a16="http://schemas.microsoft.com/office/drawing/2014/main" xmlns="" id="{D8B163FE-8973-404D-8E08-58D9EF9B9606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76" name="object 14">
              <a:extLst>
                <a:ext uri="{FF2B5EF4-FFF2-40B4-BE49-F238E27FC236}">
                  <a16:creationId xmlns:a16="http://schemas.microsoft.com/office/drawing/2014/main" xmlns="" id="{7E5F990C-0C85-284A-BA6B-BD014A99F8EE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77" name="object 15">
              <a:extLst>
                <a:ext uri="{FF2B5EF4-FFF2-40B4-BE49-F238E27FC236}">
                  <a16:creationId xmlns:a16="http://schemas.microsoft.com/office/drawing/2014/main" xmlns="" id="{DA5A55AC-4B6C-514F-83B9-4B935DBE48E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78" name="object 16">
              <a:extLst>
                <a:ext uri="{FF2B5EF4-FFF2-40B4-BE49-F238E27FC236}">
                  <a16:creationId xmlns:a16="http://schemas.microsoft.com/office/drawing/2014/main" xmlns="" id="{F3D7E595-2F2D-CE4B-8312-46BC95AF60EB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9" name="object 17">
              <a:extLst>
                <a:ext uri="{FF2B5EF4-FFF2-40B4-BE49-F238E27FC236}">
                  <a16:creationId xmlns:a16="http://schemas.microsoft.com/office/drawing/2014/main" xmlns="" id="{34418427-8B52-414E-A3C5-A4EDAE0BD4DC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80" name="Прямоугольник 79"/>
          <p:cNvSpPr/>
          <p:nvPr/>
        </p:nvSpPr>
        <p:spPr>
          <a:xfrm>
            <a:off x="1821662" y="485977"/>
            <a:ext cx="13440229" cy="9044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21917" tIns="60958" rIns="121917" bIns="60958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48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Временная дорожка</a:t>
            </a:r>
            <a:endParaRPr lang="ru-RU" sz="4800" b="1" i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80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3289</TotalTime>
  <Words>1207</Words>
  <Application>Microsoft Office PowerPoint</Application>
  <PresentationFormat>Произвольный</PresentationFormat>
  <Paragraphs>95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Calibri</vt:lpstr>
      <vt:lpstr>Calibri-Light</vt:lpstr>
      <vt:lpstr>Montserrat-SemiBold</vt:lpstr>
      <vt:lpstr>MyriadPro-Cond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Черник Дмитрий Дмитриевич</dc:creator>
  <cp:lastModifiedBy>User</cp:lastModifiedBy>
  <cp:revision>189</cp:revision>
  <cp:lastPrinted>2024-03-25T10:58:50Z</cp:lastPrinted>
  <dcterms:created xsi:type="dcterms:W3CDTF">2023-05-03T09:25:15Z</dcterms:created>
  <dcterms:modified xsi:type="dcterms:W3CDTF">2025-03-23T15:21:39Z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2023-05-03T00:00:00Z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2023-05-03T00:00:00Z</vt:filetime>
  </property>
</Properties>
</file>