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82" r:id="rId2"/>
    <p:sldId id="260" r:id="rId3"/>
    <p:sldId id="261" r:id="rId4"/>
    <p:sldId id="262" r:id="rId5"/>
    <p:sldId id="291" r:id="rId6"/>
    <p:sldId id="293" r:id="rId7"/>
    <p:sldId id="274" r:id="rId8"/>
    <p:sldId id="281" r:id="rId9"/>
    <p:sldId id="294" r:id="rId10"/>
    <p:sldId id="275" r:id="rId11"/>
    <p:sldId id="287" r:id="rId12"/>
    <p:sldId id="300" r:id="rId13"/>
    <p:sldId id="301" r:id="rId14"/>
    <p:sldId id="303" r:id="rId15"/>
    <p:sldId id="305" r:id="rId16"/>
    <p:sldId id="307" r:id="rId17"/>
    <p:sldId id="309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9F7"/>
    <a:srgbClr val="005392"/>
    <a:srgbClr val="85DFFF"/>
    <a:srgbClr val="00FF00"/>
    <a:srgbClr val="FFFF75"/>
    <a:srgbClr val="ECECEC"/>
    <a:srgbClr val="CDF2FF"/>
    <a:srgbClr val="37A9FF"/>
    <a:srgbClr val="23538D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89964" autoAdjust="0"/>
  </p:normalViewPr>
  <p:slideViewPr>
    <p:cSldViewPr>
      <p:cViewPr>
        <p:scale>
          <a:sx n="100" d="100"/>
          <a:sy n="100" d="100"/>
        </p:scale>
        <p:origin x="-59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4.3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035392"/>
        <c:axId val="78737408"/>
        <c:axId val="0"/>
      </c:bar3DChart>
      <c:catAx>
        <c:axId val="3303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737408"/>
        <c:crosses val="autoZero"/>
        <c:auto val="1"/>
        <c:lblAlgn val="ctr"/>
        <c:lblOffset val="100"/>
        <c:noMultiLvlLbl val="0"/>
      </c:catAx>
      <c:valAx>
        <c:axId val="787374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3035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075968"/>
        <c:axId val="33077504"/>
        <c:axId val="0"/>
      </c:bar3DChart>
      <c:catAx>
        <c:axId val="3307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77504"/>
        <c:crosses val="autoZero"/>
        <c:auto val="1"/>
        <c:lblAlgn val="ctr"/>
        <c:lblOffset val="100"/>
        <c:noMultiLvlLbl val="0"/>
      </c:catAx>
      <c:valAx>
        <c:axId val="330775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3075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873063033771053E-2"/>
          <c:y val="3.6612093605761058E-3"/>
          <c:w val="0.96472614153982894"/>
          <c:h val="0.8971100369980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на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844987661921389E-2"/>
                  <c:y val="-1.316321995968702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347 147,3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361338036854368E-3"/>
                  <c:y val="-1.603357202735050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359 333,4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980345710823474E-2"/>
                  <c:y val="0.1241324917721985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-12 186,1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Муниц.долг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347147.3</c:v>
                </c:pt>
                <c:pt idx="1">
                  <c:v>359333.4</c:v>
                </c:pt>
                <c:pt idx="2">
                  <c:v>-12186.1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Фактическое исполнение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41825729862958E-2"/>
                  <c:y val="-6.2727518010264412E-4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340 065,0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651475014498896E-2"/>
                  <c:y val="1.1926885468714287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334 990,1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139441183395611E-2"/>
                  <c:y val="-6.1759010903550404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5 074,9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  <c:pt idx="3">
                  <c:v>Муниц.долг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340065</c:v>
                </c:pt>
                <c:pt idx="1">
                  <c:v>334990.09999999998</c:v>
                </c:pt>
                <c:pt idx="2">
                  <c:v>5074.8999999999996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9"/>
        <c:overlap val="-10"/>
        <c:axId val="38233600"/>
        <c:axId val="38235136"/>
      </c:barChart>
      <c:catAx>
        <c:axId val="38233600"/>
        <c:scaling>
          <c:orientation val="minMax"/>
        </c:scaling>
        <c:delete val="1"/>
        <c:axPos val="b"/>
        <c:majorTickMark val="out"/>
        <c:minorTickMark val="none"/>
        <c:tickLblPos val="none"/>
        <c:crossAx val="38235136"/>
        <c:crosses val="autoZero"/>
        <c:auto val="1"/>
        <c:lblAlgn val="ctr"/>
        <c:lblOffset val="350"/>
        <c:noMultiLvlLbl val="0"/>
      </c:catAx>
      <c:valAx>
        <c:axId val="3823513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38233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3.5524914846204979E-2"/>
                  <c:y val="-2.47643293819603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44669,2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701167890777078E-2"/>
                  <c:y val="7.4292988145881009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49540,6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44669.2</c:v>
                </c:pt>
                <c:pt idx="1">
                  <c:v>49540.7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2694.3</c:v>
                </c:pt>
                <c:pt idx="1">
                  <c:v>2402.8000000000002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045985404898641E-2"/>
                  <c:y val="-2.47643293819603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168463,9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8613041368490977E-2"/>
                  <c:y val="-4.45757928875287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288121,4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168463.9</c:v>
                </c:pt>
                <c:pt idx="1">
                  <c:v>288121.40000000002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949632"/>
        <c:axId val="38951168"/>
        <c:axId val="0"/>
      </c:bar3DChart>
      <c:catAx>
        <c:axId val="38949632"/>
        <c:scaling>
          <c:orientation val="minMax"/>
        </c:scaling>
        <c:delete val="1"/>
        <c:axPos val="b"/>
        <c:majorTickMark val="out"/>
        <c:minorTickMark val="none"/>
        <c:tickLblPos val="none"/>
        <c:crossAx val="38951168"/>
        <c:crosses val="autoZero"/>
        <c:auto val="1"/>
        <c:lblAlgn val="ctr"/>
        <c:lblOffset val="100"/>
        <c:noMultiLvlLbl val="0"/>
      </c:catAx>
      <c:valAx>
        <c:axId val="38951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9496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3.3586774851634311E-2"/>
                  <c:y val="-0.15442536299385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216220,5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860539305156582E-2"/>
                  <c:y val="-0.103689120012306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334990,1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216220.5</c:v>
                </c:pt>
                <c:pt idx="1">
                  <c:v>334990.09999999998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528832"/>
        <c:axId val="31530368"/>
        <c:axId val="0"/>
      </c:bar3DChart>
      <c:catAx>
        <c:axId val="31528832"/>
        <c:scaling>
          <c:orientation val="minMax"/>
        </c:scaling>
        <c:delete val="1"/>
        <c:axPos val="b"/>
        <c:majorTickMark val="out"/>
        <c:minorTickMark val="none"/>
        <c:tickLblPos val="none"/>
        <c:crossAx val="31530368"/>
        <c:crosses val="autoZero"/>
        <c:auto val="1"/>
        <c:lblAlgn val="ctr"/>
        <c:lblOffset val="100"/>
        <c:noMultiLvlLbl val="0"/>
      </c:catAx>
      <c:valAx>
        <c:axId val="31530368"/>
        <c:scaling>
          <c:orientation val="minMax"/>
          <c:max val="7000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5288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расходной части бюджета </a:t>
            </a:r>
            <a:r>
              <a:rPr lang="ru-RU" sz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Рогнединского</a:t>
            </a:r>
            <a:r>
              <a:rPr lang="ru-RU" sz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муниципального   района Брянской области за 2024 год 334 990,1</a:t>
            </a:r>
            <a:r>
              <a:rPr lang="ru-RU" sz="1200" baseline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</a:t>
            </a:r>
            <a:r>
              <a:rPr lang="ru-RU" sz="1200" baseline="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4121891549087137"/>
          <c:y val="3.0672920400148775E-2"/>
        </c:manualLayout>
      </c:layout>
      <c:overlay val="0"/>
      <c:spPr>
        <a:noFill/>
        <a:ln w="20457">
          <a:noFill/>
        </a:ln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784563714068221"/>
          <c:y val="0.25687707786526687"/>
          <c:w val="0.56633684220271818"/>
          <c:h val="0.257197500566650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  <c:explosion val="4"/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0.1983214827982076"/>
                  <c:y val="-4.874722756568103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12 667,3 тыс. руб. (3,8 %) </a:t>
                    </a:r>
                    <a:endParaRPr lang="ru-RU" sz="140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691007896937337"/>
                  <c:y val="3.4932195975503059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101 689 ,9 тыс. руб. 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(30,3 %)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545971169797981E-2"/>
                  <c:y val="1.3915427238261883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354 ,4 тыс. руб. (0,1%)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1969531332966253E-3"/>
                  <c:y val="5.160819480898228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129 181,3 тыс. руб.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(38,6 %)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973896110965823E-2"/>
                  <c:y val="5.0578740157480317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19 115,3 тыс. руб. (5,7%) 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7201863620097432"/>
                  <c:y val="7.773840769903762E-3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4 346,4 тыс. руб. (1,3%)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5644266577187683E-2"/>
                  <c:y val="-6.1249927092446775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40 330,2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 тыс. руб. (12%)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106158433141971E-3"/>
                  <c:y val="-2.2229221347331584E-2"/>
                </c:manualLayout>
              </c:layout>
              <c:tx>
                <c:rich>
                  <a:bodyPr/>
                  <a:lstStyle/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21 769,4</a:t>
                    </a:r>
                  </a:p>
                  <a:p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тыс. руб. (6,5%) </a:t>
                    </a:r>
                    <a:endParaRPr lang="ru-RU" sz="14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941376884049921E-2"/>
                  <c:y val="-8.841855243624142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0" i="0" u="none" strike="noStrike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rPr>
                      <a:t>711,7 </a:t>
                    </a:r>
                    <a:r>
                      <a:rPr lang="ru-RU" sz="1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тыс. руб. (0,2%)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4 833,2тыс. руб.</a:t>
                    </a:r>
                  </a:p>
                  <a:p>
                    <a:r>
                      <a:rPr lang="ru-RU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(1,4%)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0457"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ysClr val="windowText" lastClr="000000">
                      <a:lumMod val="65000"/>
                      <a:lumOff val="35000"/>
                    </a:sys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Национальная оборона (345,4 тыс.руб)</c:v>
                </c:pt>
                <c:pt idx="1">
                  <c:v>Национальная экономика (101 689,9 тыс.руб.)</c:v>
                </c:pt>
                <c:pt idx="2">
                  <c:v>Жилищно-коммунальное хозяйство (711,7 тыс.руб.)</c:v>
                </c:pt>
                <c:pt idx="3">
                  <c:v>Образование (129 181,3тыс.руб.)</c:v>
                </c:pt>
                <c:pt idx="4">
                  <c:v>Культура, кинемотография, средства массовой информации (19 115,3 тыс.руб.)</c:v>
                </c:pt>
                <c:pt idx="5">
                  <c:v>Физическая культура и спорт (4 346,4 тыс.руб.)</c:v>
                </c:pt>
                <c:pt idx="6">
                  <c:v>Общегосударственные вопросы (40 330,2 тыс.руб.)</c:v>
                </c:pt>
                <c:pt idx="7">
                  <c:v>Социальная политика (21 769,4 тыс. руб.)</c:v>
                </c:pt>
                <c:pt idx="8">
                  <c:v>Национальная безопасность и правоохранительная деятельность (4 833,2 тыс. руб.)</c:v>
                </c:pt>
                <c:pt idx="9">
                  <c:v>Межбюдджетные трансферты (12 667,3 тыс. руб.)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345.4</c:v>
                </c:pt>
                <c:pt idx="1">
                  <c:v>101689.9</c:v>
                </c:pt>
                <c:pt idx="2">
                  <c:v>711.7</c:v>
                </c:pt>
                <c:pt idx="3">
                  <c:v>129181.3</c:v>
                </c:pt>
                <c:pt idx="4">
                  <c:v>19115.3</c:v>
                </c:pt>
                <c:pt idx="5">
                  <c:v>4346.3999999999996</c:v>
                </c:pt>
                <c:pt idx="6">
                  <c:v>40330.199999999997</c:v>
                </c:pt>
                <c:pt idx="7">
                  <c:v>21769.4</c:v>
                </c:pt>
                <c:pt idx="8">
                  <c:v>4833.2</c:v>
                </c:pt>
                <c:pt idx="9">
                  <c:v>12667.3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0457">
          <a:noFill/>
        </a:ln>
      </c:spPr>
    </c:plotArea>
    <c:legend>
      <c:legendPos val="b"/>
      <c:layout>
        <c:manualLayout>
          <c:xMode val="edge"/>
          <c:yMode val="edge"/>
          <c:x val="1.6550192269764875E-2"/>
          <c:y val="0.56757728200641588"/>
          <c:w val="0.98344975558271308"/>
          <c:h val="0.42686716243802858"/>
        </c:manualLayout>
      </c:layout>
      <c:overlay val="0"/>
      <c:spPr>
        <a:ln>
          <a:solidFill>
            <a:sysClr val="window" lastClr="FFFFFF"/>
          </a:solidFill>
        </a:ln>
      </c:spPr>
      <c:txPr>
        <a:bodyPr/>
        <a:lstStyle/>
        <a:p>
          <a:pPr>
            <a:defRPr sz="1000">
              <a:solidFill>
                <a:schemeClr val="tx1">
                  <a:lumMod val="95000"/>
                  <a:lumOff val="5000"/>
                </a:schemeClr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0,5</a:t>
            </a:r>
            <a:endParaRPr lang="ru-RU" dirty="0"/>
          </a:p>
        </c:rich>
      </c:tx>
      <c:layout>
        <c:manualLayout>
          <c:xMode val="edge"/>
          <c:yMode val="edge"/>
          <c:x val="0.28107247010790315"/>
          <c:y val="2.946022416341504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Программная часть бюджета (333 225,4 тыс. руб.)</c:v>
                </c:pt>
                <c:pt idx="1">
                  <c:v>Непрограммная часть бюджета (1 764,7 тыс. руб.)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99.5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0.76147</cdr:x>
      <cdr:y>0.71429</cdr:y>
    </cdr:from>
    <cdr:to>
      <cdr:x>0.88073</cdr:x>
      <cdr:y>0.77922</cdr:y>
    </cdr:to>
    <cdr:sp macro="" textlink="">
      <cdr:nvSpPr>
        <cdr:cNvPr id="2" name="Блок-схема: альтернативный процесс 1"/>
        <cdr:cNvSpPr/>
      </cdr:nvSpPr>
      <cdr:spPr>
        <a:xfrm xmlns:a="http://schemas.openxmlformats.org/drawingml/2006/main">
          <a:off x="5976664" y="3960440"/>
          <a:ext cx="936104" cy="360040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>
            <a:defRPr/>
          </a:pPr>
          <a:endParaRPr lang="ru-RU" sz="2000" b="1" dirty="0" smtClean="0">
            <a:solidFill>
              <a:schemeClr val="tx1"/>
            </a:solidFill>
            <a:latin typeface="Calibri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CBDCCC2-E9F1-4331-81FA-F07C5198CEA5}" type="datetimeFigureOut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E104B7B-6E2A-4DAB-B873-4D0706CA01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76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937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8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20A2-04D6-41F6-8606-CE2DB40BE983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8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507B-DB62-4B13-AD10-DF693513E683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AA040-1690-4617-BAA2-42980B92B4D5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571B-C9B3-41E1-A897-CC55F31EF02A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F432-CFF4-4B41-BE00-77AB07081523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487-9F74-4AE2-8D47-2CC24B19F7C8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8AC65-07F4-4626-B16D-92432DBB2F8E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F163-F892-4C0D-AE32-730EE85FEEE8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07B66-628A-42BA-B85C-2990A20D83F7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BC0C-9A7E-4CDE-89D4-13AB2C79D9FF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DC00-F66B-4F7F-9298-16B10BD0C402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C6EB6-61FF-409F-B146-58A5B6DFEA1F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0565-FD57-4EE6-8E88-34AA201C904B}" type="datetime1">
              <a:rPr lang="ru-RU" smtClean="0"/>
              <a:pPr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C0CA-DCEA-48D4-B1BF-FA6D1F57DC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0" y="260648"/>
            <a:ext cx="9144000" cy="659735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Aharoni" pitchFamily="2" charset="-79"/>
              </a:rPr>
              <a:t>БЮДЖЕТ ДЛЯ ГРАЖДАН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n-ea"/>
              <a:cs typeface="Aharoni" pitchFamily="2" charset="-79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  проекту Решения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Рогнединского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районного Совета народных депутатов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«Об исполнении бюджета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муниципального района Брянской области за 2024 год»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157192"/>
            <a:ext cx="867960" cy="821669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412776"/>
          <a:ext cx="5976664" cy="56706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976664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r>
                        <a:rPr lang="ru-RU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на выравнивание бюджетной обеспеченности и поддержку мер сбалансированности бюджетов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Субсидии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Иные межбюджетные трансферты</a:t>
                      </a:r>
                    </a:p>
                    <a:p>
                      <a:pPr algn="ctr"/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r>
                        <a:rPr lang="ru-RU" sz="2200" b="1" baseline="0" dirty="0" smtClean="0">
                          <a:latin typeface="Arial" pitchFamily="34" charset="0"/>
                          <a:cs typeface="Arial" pitchFamily="34" charset="0"/>
                        </a:rPr>
                        <a:t> безвозмездные поступления</a:t>
                      </a:r>
                      <a:endParaRPr lang="ru-RU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005064"/>
            <a:ext cx="867960" cy="821669"/>
          </a:xfrm>
          <a:prstGeom prst="rect">
            <a:avLst/>
          </a:prstGeom>
          <a:noFill/>
        </p:spPr>
      </p:pic>
      <p:pic>
        <p:nvPicPr>
          <p:cNvPr id="5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852936"/>
            <a:ext cx="867960" cy="821669"/>
          </a:xfrm>
          <a:prstGeom prst="rect">
            <a:avLst/>
          </a:prstGeom>
          <a:noFill/>
        </p:spPr>
      </p:pic>
      <p:pic>
        <p:nvPicPr>
          <p:cNvPr id="6" name="Picture 2" descr="C:\Users\Sorokina\AppData\Local\Temp\Rar$DI00.173\Arrow_Blue_Right_clip_art_high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628800"/>
            <a:ext cx="867960" cy="821669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64898"/>
              </p:ext>
            </p:extLst>
          </p:nvPr>
        </p:nvGraphicFramePr>
        <p:xfrm>
          <a:off x="7092280" y="1412776"/>
          <a:ext cx="1857388" cy="56706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57388"/>
              </a:tblGrid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78280,5</a:t>
                      </a:r>
                    </a:p>
                    <a:p>
                      <a:pPr algn="ctr"/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105211,9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95678,5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8953,8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341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-3,3</a:t>
                      </a:r>
                    </a:p>
                    <a:p>
                      <a:pPr algn="ctr"/>
                      <a:r>
                        <a:rPr lang="ru-RU" sz="1800" b="1" dirty="0" err="1" smtClean="0">
                          <a:latin typeface="Arial" pitchFamily="34" charset="0"/>
                          <a:cs typeface="Arial" pitchFamily="34" charset="0"/>
                        </a:rPr>
                        <a:t>тыс.руб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8864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Безвозмездные поступления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 района в 2024 году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Исполнение 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бюджета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по расходам в 2023 - 2024 годах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836923914"/>
              </p:ext>
            </p:extLst>
          </p:nvPr>
        </p:nvGraphicFramePr>
        <p:xfrm>
          <a:off x="971600" y="1268760"/>
          <a:ext cx="65527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Блок-схема: альтернативный процесс 8"/>
          <p:cNvSpPr/>
          <p:nvPr/>
        </p:nvSpPr>
        <p:spPr>
          <a:xfrm>
            <a:off x="899592" y="1196752"/>
            <a:ext cx="1368152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Times New Roman" pitchFamily="18" charset="0"/>
              </a:rPr>
              <a:t>тыс.руб.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483768" y="5949280"/>
            <a:ext cx="1656184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 год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932040" y="5949280"/>
            <a:ext cx="1800200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036449"/>
              </p:ext>
            </p:extLst>
          </p:nvPr>
        </p:nvGraphicFramePr>
        <p:xfrm>
          <a:off x="0" y="116632"/>
          <a:ext cx="89644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47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EE79F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СТРУКТУРА РАСХОДОВ БЮДЖЕТА РОГНЕДИНСКОГО МУНИЦИПАЛЬНОГО РАЙОНА ПО ПРОГРАММНЫМ И НЕПРОГРАММНЫМ РАСХОДАМ БЮДЖЕТА ЗА 2024 ГОД</a:t>
            </a:r>
            <a:endParaRPr lang="ru-RU" sz="2000" dirty="0">
              <a:solidFill>
                <a:srgbClr val="EE79F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660823"/>
              </p:ext>
            </p:extLst>
          </p:nvPr>
        </p:nvGraphicFramePr>
        <p:xfrm>
          <a:off x="395536" y="1628800"/>
          <a:ext cx="8229600" cy="474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6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116633"/>
            <a:ext cx="8064895" cy="432047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расходов МО </a:t>
            </a:r>
            <a:r>
              <a:rPr lang="ru-RU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Рогнединский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 за 2024год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9336"/>
              </p:ext>
            </p:extLst>
          </p:nvPr>
        </p:nvGraphicFramePr>
        <p:xfrm>
          <a:off x="467544" y="620688"/>
          <a:ext cx="8280921" cy="6204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7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4836"/>
                <a:gridCol w="995978"/>
              </a:tblGrid>
              <a:tr h="129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 на 2024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85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41 067,8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40 330,2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законодательных (представительных)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Функционирование местных администраций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26 713,2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25 988,9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Судебная система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7 012,9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7 005,7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проведения выборов и референдумов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6 628,6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6 623,1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770583"/>
                  </a:ext>
                </a:extLst>
              </a:tr>
              <a:tr h="308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345,4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5 040,4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4 833,2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и территории от последствий чрезвычайных ситуаций природного и техногенного характера, пожарная безопасность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5 002,4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6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112 794,9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101 689,9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Общеэкономические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хозяйство и рыболовство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836712"/>
            <a:ext cx="7056784" cy="809387"/>
          </a:xfrm>
        </p:spPr>
        <p:txBody>
          <a:bodyPr>
            <a:normAutofit/>
          </a:bodyPr>
          <a:lstStyle/>
          <a:p>
            <a:pPr algn="ctr"/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02327"/>
              </p:ext>
            </p:extLst>
          </p:nvPr>
        </p:nvGraphicFramePr>
        <p:xfrm>
          <a:off x="1043608" y="404666"/>
          <a:ext cx="7992889" cy="686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9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91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6436"/>
                <a:gridCol w="1017781"/>
              </a:tblGrid>
              <a:tr h="1584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муниципального района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Транспорт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2 321,3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2 135,3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Дорожное хозяйство (дорожные фонды)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106 306,1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95 459,4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 хозяйство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Коммунальное хозяйство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699,1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699,1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охраны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21,1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129 810,1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129 181,3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770583"/>
                  </a:ext>
                </a:extLst>
              </a:tr>
              <a:tr h="297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Дошкольное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18 658,0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18 563,1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Общее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90 688,7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90 176,1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Дополнительное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6 813,1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6 801,9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13 650,3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13 640,4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кинематография, средства массовой информации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24 578,3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19 115,3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24 578,3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19 115,3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27 819,6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21 769,4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Пенсионное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Охрана семьи и детства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25 905,3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19 905,1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Другие вопросы в области социальной политики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6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3" y="836712"/>
            <a:ext cx="7056784" cy="809387"/>
          </a:xfrm>
        </p:spPr>
        <p:txBody>
          <a:bodyPr>
            <a:normAutofit/>
          </a:bodyPr>
          <a:lstStyle/>
          <a:p>
            <a:pPr algn="ctr"/>
            <a:endParaRPr lang="ru-RU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78821"/>
              </p:ext>
            </p:extLst>
          </p:nvPr>
        </p:nvGraphicFramePr>
        <p:xfrm>
          <a:off x="971601" y="404666"/>
          <a:ext cx="8064896" cy="4359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04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5081"/>
                <a:gridCol w="1017781"/>
              </a:tblGrid>
              <a:tr h="1584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бюджет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Рогнединского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района на 2024 год               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 за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(тыс. руб.)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культуры и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4 473,1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4 346,4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Массовый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высших достижений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4 037,1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3 910,4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12 667,3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12 667,3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9770583"/>
                  </a:ext>
                </a:extLst>
              </a:tr>
              <a:tr h="3967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Иные дотации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8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359 333,4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334 990,1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2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Содержимое 19"/>
          <p:cNvSpPr>
            <a:spLocks noGrp="1"/>
          </p:cNvSpPr>
          <p:nvPr>
            <p:ph idx="1"/>
          </p:nvPr>
        </p:nvSpPr>
        <p:spPr>
          <a:xfrm>
            <a:off x="571500" y="1071563"/>
            <a:ext cx="7286625" cy="464343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0" name="Заголовок 20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85813"/>
          </a:xfrm>
          <a:ln>
            <a:solidFill>
              <a:schemeClr val="accent4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 КОНТАКТЫ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71500" y="1071563"/>
            <a:ext cx="7143750" cy="857250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Адрес финансового отдела  администрации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Рогнединского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71500" y="1857375"/>
            <a:ext cx="7143750" cy="714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242770, Брянская область,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Рогнединский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район,</a:t>
            </a:r>
          </a:p>
          <a:p>
            <a:pPr algn="ctr">
              <a:defRPr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Рогнедино, ул. Ленина, д.29</a:t>
            </a:r>
          </a:p>
        </p:txBody>
      </p:sp>
      <p:sp>
        <p:nvSpPr>
          <p:cNvPr id="22" name="Пятиугольник 21"/>
          <p:cNvSpPr/>
          <p:nvPr/>
        </p:nvSpPr>
        <p:spPr>
          <a:xfrm>
            <a:off x="571500" y="2571750"/>
            <a:ext cx="7143750" cy="85725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Телефон:                                                 Электронная почта:</a:t>
            </a:r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571500" y="4929188"/>
            <a:ext cx="7143750" cy="7858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Понедельник-четверг с 8-30 до 17-45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пятница с 8-30 до 16-30</a:t>
            </a:r>
          </a:p>
          <a:p>
            <a:pPr algn="ctr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Перерыв на обед с 13-00 до 14-00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71500" y="3357563"/>
            <a:ext cx="7143750" cy="7858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8(48331)2-12-30; 2-11-37; 2-19-82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rogn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fo@mail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ru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ятиугольник 24"/>
          <p:cNvSpPr/>
          <p:nvPr/>
        </p:nvSpPr>
        <p:spPr>
          <a:xfrm>
            <a:off x="571500" y="4143375"/>
            <a:ext cx="7072313" cy="785813"/>
          </a:xfrm>
          <a:prstGeom prst="homePlate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Часы работы:</a:t>
            </a:r>
          </a:p>
        </p:txBody>
      </p:sp>
    </p:spTree>
    <p:extLst>
      <p:ext uri="{BB962C8B-B14F-4D97-AF65-F5344CB8AC3E}">
        <p14:creationId xmlns:p14="http://schemas.microsoft.com/office/powerpoint/2010/main" val="266421334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 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Отчет  об  исполнении  бюджета  содержит  данные  об исполнении  бюджета  по  доходам,  расходам  и  источникам  финансирования  дефицита  бюджета  в  соответствии  с бюджетной классификацией Российской Федерации. </a:t>
            </a:r>
          </a:p>
          <a:p>
            <a:pPr algn="just"/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Годовой  отчет  об  исполнении бюджета подлежит  рассмотрению собранием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Рогнединского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районного Совета народных депутатов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и утверждению решением Совета.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В  отчете  об  исполнении  бюджета  указывается сколько и каких доходов поступило в бюджет за год и куда эти денежные средства были израсходованы.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Что такое отчет об исполнении бюджета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Из чего складываются доходы бюджета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564904"/>
            <a:ext cx="300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087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Доходы бюджета – безвозмездные и безвозвратные поступления 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денежных средств в бюджет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1844824"/>
            <a:ext cx="2808312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Налоговые доходы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уплаты налогов, установленных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Налоговым кодексом РФ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(налог на доходы физических лиц,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акцизы и др.)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12160" y="1844824"/>
            <a:ext cx="2987824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Безвозмездные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других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бюджетов бюджетной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системы, граждан 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организаций (межбюджетные поступления из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федерального и областного бюджетов в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виде дотаций, субвенций,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субсидий,  поступления от  юридических и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физических лиц, кроме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налоговых и неналоговых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доходов) 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59832" y="1844824"/>
            <a:ext cx="2808312" cy="4752528"/>
          </a:xfrm>
          <a:prstGeom prst="roundRect">
            <a:avLst/>
          </a:prstGeom>
          <a:solidFill>
            <a:srgbClr val="43CEFF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Неналоговые доходы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Поступления от уплаты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пошлин и сборов,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установленных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законодательством РФ,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от использования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государственного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имущества, плата за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негативное воздействие на окружающую среду,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штрафы за нарушение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законодательства и др.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Распределение расходов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по основным функциям органов местного самоуправления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88913" y="1052736"/>
            <a:ext cx="87755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ru-RU" b="1" dirty="0">
                <a:cs typeface="Times New Roman" pitchFamily="18" charset="0"/>
              </a:rPr>
              <a:t>Расходы бюджета </a:t>
            </a:r>
            <a:r>
              <a:rPr lang="ru-RU" dirty="0">
                <a:cs typeface="Times New Roman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бюджета.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dirty="0">
                <a:cs typeface="Times New Roman" pitchFamily="18" charset="0"/>
              </a:rPr>
              <a:t>Формирование расходов осуществляется в соответствии с расходными обязательствами, законодательно закрепленными за соответствующими уровнями бюджетов.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dirty="0">
                <a:cs typeface="Times New Roman" pitchFamily="18" charset="0"/>
              </a:rPr>
              <a:t>Расходы формируются по разделам (подразделам), по ведомствам, по муниципальным программам</a:t>
            </a:r>
            <a:r>
              <a:rPr lang="ru-RU" dirty="0" smtClean="0">
                <a:cs typeface="Times New Roman" pitchFamily="18" charset="0"/>
              </a:rPr>
              <a:t>.</a:t>
            </a:r>
          </a:p>
          <a:p>
            <a:pPr algn="ctr">
              <a:defRPr/>
            </a:pPr>
            <a:endParaRPr lang="ru-RU" sz="800" b="1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cs typeface="Times New Roman" pitchFamily="18" charset="0"/>
              </a:rPr>
              <a:t>НАПРАВЛЕНИЯ РАСХОДОВ БЮДЖЕТА </a:t>
            </a:r>
            <a:endParaRPr lang="ru-RU" sz="2000" dirty="0"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4572008"/>
            <a:ext cx="8107264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Общегосударственные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вопросы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безопасность и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правоохранительная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экономика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Жилищно-коммунальное хозяйство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Образование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Культура, кинематография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политика</a:t>
            </a:r>
          </a:p>
          <a:p>
            <a:pPr algn="r">
              <a:defRPr/>
            </a:pP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Физическая культура и </a:t>
            </a: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спорт</a:t>
            </a:r>
          </a:p>
          <a:p>
            <a:pPr algn="r">
              <a:defRPr/>
            </a:pP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Межбюджетные 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трансферты</a:t>
            </a:r>
          </a:p>
        </p:txBody>
      </p:sp>
      <p:pic>
        <p:nvPicPr>
          <p:cNvPr id="1036" name="Picture 12" descr="C:\Users\Kolobov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l="90659" b="1108"/>
          <a:stretch>
            <a:fillRect/>
          </a:stretch>
        </p:blipFill>
        <p:spPr bwMode="auto">
          <a:xfrm>
            <a:off x="8072462" y="3714752"/>
            <a:ext cx="820588" cy="712100"/>
          </a:xfrm>
          <a:prstGeom prst="rect">
            <a:avLst/>
          </a:prstGeom>
          <a:noFill/>
        </p:spPr>
      </p:pic>
      <p:pic>
        <p:nvPicPr>
          <p:cNvPr id="8" name="Picture 12" descr="C:\Users\Kolobova\Desktop\Безымянный.png"/>
          <p:cNvPicPr>
            <a:picLocks noChangeAspect="1" noChangeArrowheads="1"/>
          </p:cNvPicPr>
          <p:nvPr/>
        </p:nvPicPr>
        <p:blipFill>
          <a:blip r:embed="rId2" cstate="print"/>
          <a:srcRect r="17869" b="792"/>
          <a:stretch>
            <a:fillRect/>
          </a:stretch>
        </p:blipFill>
        <p:spPr bwMode="auto">
          <a:xfrm>
            <a:off x="928662" y="3714752"/>
            <a:ext cx="7215206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0" y="1052736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i="1" dirty="0">
                <a:latin typeface="+mj-lt"/>
                <a:cs typeface="Times New Roman" pitchFamily="18" charset="0"/>
              </a:rPr>
              <a:t>Сбалансированность бюджета по доходам и расходам 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– </a:t>
            </a:r>
          </a:p>
          <a:p>
            <a:pPr algn="ctr">
              <a:defRPr/>
            </a:pPr>
            <a:r>
              <a:rPr lang="ru-RU" b="1" i="1" dirty="0" smtClean="0">
                <a:latin typeface="+mj-lt"/>
                <a:cs typeface="Times New Roman" pitchFamily="18" charset="0"/>
              </a:rPr>
              <a:t>основополагающее </a:t>
            </a:r>
            <a:r>
              <a:rPr lang="ru-RU" b="1" i="1" dirty="0">
                <a:latin typeface="+mj-lt"/>
                <a:cs typeface="Times New Roman" pitchFamily="18" charset="0"/>
              </a:rPr>
              <a:t>требование, предъявляемое к органам, составляющим и утверждающим 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бюджет</a:t>
            </a:r>
            <a:endParaRPr lang="ru-RU" b="1" i="1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0" name="Object 8"/>
          <p:cNvGraphicFramePr>
            <a:graphicFrameLocks noGrp="1"/>
          </p:cNvGraphicFramePr>
          <p:nvPr/>
        </p:nvGraphicFramePr>
        <p:xfrm>
          <a:off x="5508104" y="1700808"/>
          <a:ext cx="2901504" cy="268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4411663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+mj-lt"/>
                <a:cs typeface="Times New Roman" pitchFamily="18" charset="0"/>
              </a:rPr>
              <a:t>ДЕФИЦИТ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В случае превышения расходов над доходами образуется дефицит бюджета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(необходимы источники покрытия дефицита, можно например использовать остатки средств или привлечь средства в долг)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4509120"/>
            <a:ext cx="3861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+mj-lt"/>
                <a:cs typeface="Times New Roman" pitchFamily="18" charset="0"/>
              </a:rPr>
              <a:t>ПРОФИЦИТ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В случае превышения доходов </a:t>
            </a:r>
          </a:p>
          <a:p>
            <a:pPr algn="ctr">
              <a:defRPr/>
            </a:pPr>
            <a:r>
              <a:rPr lang="ru-RU" dirty="0">
                <a:latin typeface="+mj-lt"/>
                <a:cs typeface="Times New Roman" pitchFamily="18" charset="0"/>
              </a:rPr>
              <a:t>над расходами образуется профицит  бюджета (можно накапливать резервы, погашать имеющиеся долги)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Сбалансированность бюджета по доходам и расходам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graphicFrame>
        <p:nvGraphicFramePr>
          <p:cNvPr id="11" name="Object 8"/>
          <p:cNvGraphicFramePr>
            <a:graphicFrameLocks noGrp="1"/>
          </p:cNvGraphicFramePr>
          <p:nvPr/>
        </p:nvGraphicFramePr>
        <p:xfrm>
          <a:off x="971600" y="1700808"/>
          <a:ext cx="2901504" cy="268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61348619"/>
              </p:ext>
            </p:extLst>
          </p:nvPr>
        </p:nvGraphicFramePr>
        <p:xfrm>
          <a:off x="906016" y="620688"/>
          <a:ext cx="784887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2132856"/>
            <a:ext cx="215900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2924944"/>
            <a:ext cx="215900" cy="21590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580408" y="1988666"/>
            <a:ext cx="3240064" cy="576064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Уточненный годовой план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580484" y="2853481"/>
            <a:ext cx="3023964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Фактическое исполнение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899592" y="5877272"/>
            <a:ext cx="1152128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Доходы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699792" y="5877272"/>
            <a:ext cx="1368152" cy="360040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Расходы</a:t>
            </a: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572000" y="5805264"/>
            <a:ext cx="1512168" cy="69269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Дефицит/</a:t>
            </a:r>
            <a:r>
              <a:rPr lang="ru-RU" sz="20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Профицит</a:t>
            </a:r>
            <a:endParaRPr lang="ru-RU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372200" y="5877272"/>
            <a:ext cx="2232248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20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606741078"/>
              </p:ext>
            </p:extLst>
          </p:nvPr>
        </p:nvGraphicFramePr>
        <p:xfrm>
          <a:off x="395536" y="1268760"/>
          <a:ext cx="6792416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Сколько доходов поступило в 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в 2023 - 2024 годах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3528" y="1052736"/>
            <a:ext cx="1368152" cy="50405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Times New Roman" pitchFamily="18" charset="0"/>
              </a:rPr>
              <a:t>тыс.руб.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06791" y="2421062"/>
            <a:ext cx="215900" cy="215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06791" y="2995737"/>
            <a:ext cx="215900" cy="21590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723037" y="2276328"/>
            <a:ext cx="2420888" cy="576064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Налоговые доходы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723112" y="2923730"/>
            <a:ext cx="2420888" cy="504726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Неналоговые доходы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16216" y="3573016"/>
            <a:ext cx="215900" cy="215900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723037" y="3501008"/>
            <a:ext cx="2420888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 smtClean="0">
                <a:solidFill>
                  <a:srgbClr val="2D2D8A">
                    <a:lumMod val="75000"/>
                  </a:srgbClr>
                </a:solidFill>
                <a:latin typeface="+mj-lt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2267744" y="1340768"/>
            <a:ext cx="1656184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2023 год = 215 827,4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4716016" y="1052736"/>
            <a:ext cx="1800200" cy="647527"/>
          </a:xfrm>
          <a:prstGeom prst="flowChartAlternateProcess">
            <a:avLst/>
          </a:prstGeom>
          <a:noFill/>
          <a:ln w="381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2024 год = 340 065,0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Какие основные налоговые доходы поступали 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Брянской области</a:t>
            </a:r>
            <a:b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 2023-2024 годах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147532"/>
              </p:ext>
            </p:extLst>
          </p:nvPr>
        </p:nvGraphicFramePr>
        <p:xfrm>
          <a:off x="214282" y="1857364"/>
          <a:ext cx="8784978" cy="423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860"/>
                <a:gridCol w="1285884"/>
                <a:gridCol w="1143008"/>
                <a:gridCol w="1143008"/>
                <a:gridCol w="1249218"/>
              </a:tblGrid>
              <a:tr h="9182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2023г. к 2022г.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%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2024 г. к 2023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тыс.руб.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286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ru-RU" sz="1900" b="0" i="1" dirty="0" smtClean="0">
                          <a:latin typeface="+mj-lt"/>
                          <a:cs typeface="Times New Roman" pitchFamily="18" charset="0"/>
                        </a:rPr>
                        <a:t>Налоговые доходы</a:t>
                      </a:r>
                      <a:r>
                        <a:rPr lang="ru-RU" sz="1900" b="0" i="1" baseline="0" dirty="0" smtClean="0">
                          <a:latin typeface="+mj-lt"/>
                          <a:cs typeface="Times New Roman" pitchFamily="18" charset="0"/>
                        </a:rPr>
                        <a:t> всего, из них:</a:t>
                      </a:r>
                      <a:endParaRPr lang="ru-RU" sz="1900" b="0" i="1" dirty="0" smtClean="0"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44669,2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49540,6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10,9 %</a:t>
                      </a:r>
                      <a:endParaRPr lang="ru-RU" sz="16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latin typeface="Arial" pitchFamily="34" charset="0"/>
                          <a:cs typeface="Arial" pitchFamily="34" charset="0"/>
                        </a:rPr>
                        <a:t>+ 4871,4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35535,3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40102,3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12,9%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+ 4567,0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7255,8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7611,5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4,9%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+ 355,7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Налог на вмененный доход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-16,4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0,0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+16,4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ЕСХН</a:t>
                      </a:r>
                    </a:p>
                  </a:txBody>
                  <a:tcPr marL="68580" marR="6858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1321,7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690,5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-47,8%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- 631,2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Патент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243,6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422,7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73,5 %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+ 179,1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329,2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713,6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116,8%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+ 384,4</a:t>
                      </a:r>
                      <a:endParaRPr lang="ru-RU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BC0CA-DCEA-48D4-B1BF-FA6D1F57DC75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Какие основные неналоговые доходы поступали в  бюджет </a:t>
            </a:r>
            <a:r>
              <a:rPr lang="ru-RU" sz="20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рогнединского</a:t>
            </a:r>
            <a:r>
              <a:rPr lang="ru-RU" sz="20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муниципального района в 2023-2024 годах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760350"/>
              </p:ext>
            </p:extLst>
          </p:nvPr>
        </p:nvGraphicFramePr>
        <p:xfrm>
          <a:off x="179510" y="1340769"/>
          <a:ext cx="8784978" cy="5407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50"/>
                <a:gridCol w="1368152"/>
                <a:gridCol w="1152128"/>
                <a:gridCol w="1152128"/>
                <a:gridCol w="1080120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2023год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тыс.руб.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2024 г. к 2023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%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Прирост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 2024 г. к 2023 г.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 тыс.руб.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1900" i="1" dirty="0" smtClean="0">
                          <a:latin typeface="+mj-lt"/>
                          <a:cs typeface="Times New Roman" pitchFamily="18" charset="0"/>
                        </a:rPr>
                        <a:t>Неналоговые доходы всего, из них: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2694,3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2402,8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-10,8%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-291,5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2132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381,5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405,2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6,2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+23,7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93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499,9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498,2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-0,3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95838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1680,7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1366,1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-18,7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-314,6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66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штрафы, санкции</a:t>
                      </a: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127,1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128,0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-0,7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-0,9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34">
                <a:tc>
                  <a:txBody>
                    <a:bodyPr/>
                    <a:lstStyle/>
                    <a:p>
                      <a:pPr algn="l"/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плата за негативное воздействие на окружающую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 среду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5,3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3,9</a:t>
                      </a:r>
                      <a:endParaRPr lang="ru-RU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+0,2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прочие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неналоговые доходы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</TotalTime>
  <Words>1379</Words>
  <Application>Microsoft Office PowerPoint</Application>
  <PresentationFormat>Экран (4:3)</PresentationFormat>
  <Paragraphs>461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РОГНЕДИНСКОГО МУНИЦИПАЛЬНОГО РАЙОНА ПО ПРОГРАММНЫМ И НЕПРОГРАММНЫМ РАСХОДАМ БЮДЖЕТА ЗА 2024 ГОД</vt:lpstr>
      <vt:lpstr>Исполнение расходов МО Рогнединский район за 2024год</vt:lpstr>
      <vt:lpstr>Презентация PowerPoint</vt:lpstr>
      <vt:lpstr>Презентация PowerPoint</vt:lpstr>
      <vt:lpstr>НАШИ 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Sorokina</dc:creator>
  <cp:lastModifiedBy>Наталья</cp:lastModifiedBy>
  <cp:revision>377</cp:revision>
  <dcterms:created xsi:type="dcterms:W3CDTF">2015-07-30T06:58:30Z</dcterms:created>
  <dcterms:modified xsi:type="dcterms:W3CDTF">2025-02-12T05:45:48Z</dcterms:modified>
</cp:coreProperties>
</file>